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0" r:id="rId3"/>
    <p:sldId id="306" r:id="rId4"/>
    <p:sldId id="305" r:id="rId5"/>
    <p:sldId id="280" r:id="rId6"/>
    <p:sldId id="275" r:id="rId7"/>
    <p:sldId id="286" r:id="rId8"/>
    <p:sldId id="288" r:id="rId9"/>
    <p:sldId id="272" r:id="rId10"/>
    <p:sldId id="281" r:id="rId11"/>
    <p:sldId id="285" r:id="rId12"/>
    <p:sldId id="279" r:id="rId13"/>
    <p:sldId id="264" r:id="rId14"/>
    <p:sldId id="282" r:id="rId15"/>
    <p:sldId id="283" r:id="rId16"/>
    <p:sldId id="28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35422-E925-44DC-885E-6FF1485EAA82}" v="12" dt="2025-03-13T16:58:20.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bertson" userId="f40b26ab-86aa-473c-acf5-afe423f05a76" providerId="ADAL" clId="{79735422-E925-44DC-885E-6FF1485EAA82}"/>
    <pc:docChg chg="undo custSel modSld">
      <pc:chgData name="Lee Robertson" userId="f40b26ab-86aa-473c-acf5-afe423f05a76" providerId="ADAL" clId="{79735422-E925-44DC-885E-6FF1485EAA82}" dt="2025-03-14T14:04:11.104" v="1145" actId="20577"/>
      <pc:docMkLst>
        <pc:docMk/>
      </pc:docMkLst>
      <pc:sldChg chg="modSp mod">
        <pc:chgData name="Lee Robertson" userId="f40b26ab-86aa-473c-acf5-afe423f05a76" providerId="ADAL" clId="{79735422-E925-44DC-885E-6FF1485EAA82}" dt="2025-03-13T16:18:37.861" v="264" actId="20577"/>
        <pc:sldMkLst>
          <pc:docMk/>
          <pc:sldMk cId="0" sldId="259"/>
        </pc:sldMkLst>
        <pc:spChg chg="mod">
          <ac:chgData name="Lee Robertson" userId="f40b26ab-86aa-473c-acf5-afe423f05a76" providerId="ADAL" clId="{79735422-E925-44DC-885E-6FF1485EAA82}" dt="2025-03-13T16:18:37.861" v="264" actId="20577"/>
          <ac:spMkLst>
            <pc:docMk/>
            <pc:sldMk cId="0" sldId="259"/>
            <ac:spMk id="3" creationId="{C60867C0-9045-6F88-743F-0055E64E979E}"/>
          </ac:spMkLst>
        </pc:spChg>
      </pc:sldChg>
      <pc:sldChg chg="addSp delSp modSp mod">
        <pc:chgData name="Lee Robertson" userId="f40b26ab-86aa-473c-acf5-afe423f05a76" providerId="ADAL" clId="{79735422-E925-44DC-885E-6FF1485EAA82}" dt="2025-03-14T14:04:11.104" v="1145" actId="20577"/>
        <pc:sldMkLst>
          <pc:docMk/>
          <pc:sldMk cId="0" sldId="260"/>
        </pc:sldMkLst>
        <pc:spChg chg="mod">
          <ac:chgData name="Lee Robertson" userId="f40b26ab-86aa-473c-acf5-afe423f05a76" providerId="ADAL" clId="{79735422-E925-44DC-885E-6FF1485EAA82}" dt="2025-03-14T14:04:11.104" v="1145" actId="20577"/>
          <ac:spMkLst>
            <pc:docMk/>
            <pc:sldMk cId="0" sldId="260"/>
            <ac:spMk id="2" creationId="{DC31B907-B51B-DA99-2115-7341B3B3B57D}"/>
          </ac:spMkLst>
        </pc:spChg>
        <pc:picChg chg="add mod">
          <ac:chgData name="Lee Robertson" userId="f40b26ab-86aa-473c-acf5-afe423f05a76" providerId="ADAL" clId="{79735422-E925-44DC-885E-6FF1485EAA82}" dt="2025-03-10T14:59:11.926" v="41" actId="1076"/>
          <ac:picMkLst>
            <pc:docMk/>
            <pc:sldMk cId="0" sldId="260"/>
            <ac:picMk id="4" creationId="{E788B297-4C1E-C48C-9CDF-D396E982A43A}"/>
          </ac:picMkLst>
        </pc:picChg>
      </pc:sldChg>
      <pc:sldChg chg="addSp delSp modSp mod">
        <pc:chgData name="Lee Robertson" userId="f40b26ab-86aa-473c-acf5-afe423f05a76" providerId="ADAL" clId="{79735422-E925-44DC-885E-6FF1485EAA82}" dt="2025-03-13T16:47:16.027" v="727" actId="20577"/>
        <pc:sldMkLst>
          <pc:docMk/>
          <pc:sldMk cId="0" sldId="264"/>
        </pc:sldMkLst>
        <pc:spChg chg="mod">
          <ac:chgData name="Lee Robertson" userId="f40b26ab-86aa-473c-acf5-afe423f05a76" providerId="ADAL" clId="{79735422-E925-44DC-885E-6FF1485EAA82}" dt="2025-03-13T16:47:16.027" v="727" actId="20577"/>
          <ac:spMkLst>
            <pc:docMk/>
            <pc:sldMk cId="0" sldId="264"/>
            <ac:spMk id="3" creationId="{1E6A5607-BEEC-8739-955C-427117F6753C}"/>
          </ac:spMkLst>
        </pc:spChg>
        <pc:picChg chg="add mod">
          <ac:chgData name="Lee Robertson" userId="f40b26ab-86aa-473c-acf5-afe423f05a76" providerId="ADAL" clId="{79735422-E925-44DC-885E-6FF1485EAA82}" dt="2025-03-09T18:50:56" v="14" actId="1076"/>
          <ac:picMkLst>
            <pc:docMk/>
            <pc:sldMk cId="0" sldId="264"/>
            <ac:picMk id="4" creationId="{13E479A0-4845-E294-67ED-19FB56DCBDC4}"/>
          </ac:picMkLst>
        </pc:picChg>
      </pc:sldChg>
      <pc:sldChg chg="addSp delSp modSp mod">
        <pc:chgData name="Lee Robertson" userId="f40b26ab-86aa-473c-acf5-afe423f05a76" providerId="ADAL" clId="{79735422-E925-44DC-885E-6FF1485EAA82}" dt="2025-03-13T16:59:25.649" v="960" actId="20577"/>
        <pc:sldMkLst>
          <pc:docMk/>
          <pc:sldMk cId="0" sldId="270"/>
        </pc:sldMkLst>
        <pc:spChg chg="mod">
          <ac:chgData name="Lee Robertson" userId="f40b26ab-86aa-473c-acf5-afe423f05a76" providerId="ADAL" clId="{79735422-E925-44DC-885E-6FF1485EAA82}" dt="2025-03-13T16:59:25.649" v="960" actId="20577"/>
          <ac:spMkLst>
            <pc:docMk/>
            <pc:sldMk cId="0" sldId="270"/>
            <ac:spMk id="31747" creationId="{CE79DDEA-A09C-2120-FE24-CB091495A51E}"/>
          </ac:spMkLst>
        </pc:spChg>
        <pc:picChg chg="add mod">
          <ac:chgData name="Lee Robertson" userId="f40b26ab-86aa-473c-acf5-afe423f05a76" providerId="ADAL" clId="{79735422-E925-44DC-885E-6FF1485EAA82}" dt="2025-03-11T18:09:17.879" v="67" actId="14100"/>
          <ac:picMkLst>
            <pc:docMk/>
            <pc:sldMk cId="0" sldId="270"/>
            <ac:picMk id="3" creationId="{C397AF79-2EE8-C560-7326-AF33082A012A}"/>
          </ac:picMkLst>
        </pc:picChg>
      </pc:sldChg>
      <pc:sldChg chg="addSp delSp modSp mod">
        <pc:chgData name="Lee Robertson" userId="f40b26ab-86aa-473c-acf5-afe423f05a76" providerId="ADAL" clId="{79735422-E925-44DC-885E-6FF1485EAA82}" dt="2025-03-14T14:02:47.969" v="1097" actId="207"/>
        <pc:sldMkLst>
          <pc:docMk/>
          <pc:sldMk cId="0" sldId="272"/>
        </pc:sldMkLst>
        <pc:spChg chg="mod">
          <ac:chgData name="Lee Robertson" userId="f40b26ab-86aa-473c-acf5-afe423f05a76" providerId="ADAL" clId="{79735422-E925-44DC-885E-6FF1485EAA82}" dt="2025-03-14T14:02:47.969" v="1097" actId="207"/>
          <ac:spMkLst>
            <pc:docMk/>
            <pc:sldMk cId="0" sldId="272"/>
            <ac:spMk id="5" creationId="{7A02234A-32B9-F4E9-713F-369005D2E9F7}"/>
          </ac:spMkLst>
        </pc:spChg>
        <pc:picChg chg="add mod">
          <ac:chgData name="Lee Robertson" userId="f40b26ab-86aa-473c-acf5-afe423f05a76" providerId="ADAL" clId="{79735422-E925-44DC-885E-6FF1485EAA82}" dt="2025-03-09T18:50:11.295" v="10" actId="1076"/>
          <ac:picMkLst>
            <pc:docMk/>
            <pc:sldMk cId="0" sldId="272"/>
            <ac:picMk id="3" creationId="{F7BE9888-1A16-9840-18E6-2A9B18008D0E}"/>
          </ac:picMkLst>
        </pc:picChg>
      </pc:sldChg>
      <pc:sldChg chg="addSp delSp modSp mod">
        <pc:chgData name="Lee Robertson" userId="f40b26ab-86aa-473c-acf5-afe423f05a76" providerId="ADAL" clId="{79735422-E925-44DC-885E-6FF1485EAA82}" dt="2025-03-13T16:58:41.995" v="952" actId="20577"/>
        <pc:sldMkLst>
          <pc:docMk/>
          <pc:sldMk cId="0" sldId="275"/>
        </pc:sldMkLst>
        <pc:spChg chg="mod">
          <ac:chgData name="Lee Robertson" userId="f40b26ab-86aa-473c-acf5-afe423f05a76" providerId="ADAL" clId="{79735422-E925-44DC-885E-6FF1485EAA82}" dt="2025-03-13T16:58:41.995" v="952" actId="20577"/>
          <ac:spMkLst>
            <pc:docMk/>
            <pc:sldMk cId="0" sldId="275"/>
            <ac:spMk id="2" creationId="{4FF7ACB0-3411-0279-E718-853D84EE6B18}"/>
          </ac:spMkLst>
        </pc:spChg>
        <pc:spChg chg="add mod">
          <ac:chgData name="Lee Robertson" userId="f40b26ab-86aa-473c-acf5-afe423f05a76" providerId="ADAL" clId="{79735422-E925-44DC-885E-6FF1485EAA82}" dt="2025-03-13T16:58:37.741" v="950" actId="1076"/>
          <ac:spMkLst>
            <pc:docMk/>
            <pc:sldMk cId="0" sldId="275"/>
            <ac:spMk id="5" creationId="{B6AA0F8C-BBFE-A33D-8A4E-02D8D660AA8F}"/>
          </ac:spMkLst>
        </pc:spChg>
        <pc:picChg chg="del">
          <ac:chgData name="Lee Robertson" userId="f40b26ab-86aa-473c-acf5-afe423f05a76" providerId="ADAL" clId="{79735422-E925-44DC-885E-6FF1485EAA82}" dt="2025-03-13T15:26:48.253" v="224" actId="478"/>
          <ac:picMkLst>
            <pc:docMk/>
            <pc:sldMk cId="0" sldId="275"/>
            <ac:picMk id="3" creationId="{3984FE6D-3F06-ED7E-AE6D-5D82D131DA2E}"/>
          </ac:picMkLst>
        </pc:picChg>
        <pc:picChg chg="add mod">
          <ac:chgData name="Lee Robertson" userId="f40b26ab-86aa-473c-acf5-afe423f05a76" providerId="ADAL" clId="{79735422-E925-44DC-885E-6FF1485EAA82}" dt="2025-03-13T15:26:51.662" v="226" actId="1076"/>
          <ac:picMkLst>
            <pc:docMk/>
            <pc:sldMk cId="0" sldId="275"/>
            <ac:picMk id="4" creationId="{AAFF1071-E1F6-7323-2E73-6D522601B2A9}"/>
          </ac:picMkLst>
        </pc:picChg>
      </pc:sldChg>
      <pc:sldChg chg="modSp mod">
        <pc:chgData name="Lee Robertson" userId="f40b26ab-86aa-473c-acf5-afe423f05a76" providerId="ADAL" clId="{79735422-E925-44DC-885E-6FF1485EAA82}" dt="2025-03-13T16:56:42.213" v="929" actId="255"/>
        <pc:sldMkLst>
          <pc:docMk/>
          <pc:sldMk cId="0" sldId="279"/>
        </pc:sldMkLst>
        <pc:spChg chg="mod">
          <ac:chgData name="Lee Robertson" userId="f40b26ab-86aa-473c-acf5-afe423f05a76" providerId="ADAL" clId="{79735422-E925-44DC-885E-6FF1485EAA82}" dt="2025-03-13T16:56:42.213" v="929" actId="255"/>
          <ac:spMkLst>
            <pc:docMk/>
            <pc:sldMk cId="0" sldId="279"/>
            <ac:spMk id="5" creationId="{1D744774-CFFC-5984-8B26-8B9B94A398C1}"/>
          </ac:spMkLst>
        </pc:spChg>
      </pc:sldChg>
      <pc:sldChg chg="addSp delSp modSp mod">
        <pc:chgData name="Lee Robertson" userId="f40b26ab-86aa-473c-acf5-afe423f05a76" providerId="ADAL" clId="{79735422-E925-44DC-885E-6FF1485EAA82}" dt="2025-03-13T16:57:57.870" v="938" actId="2711"/>
        <pc:sldMkLst>
          <pc:docMk/>
          <pc:sldMk cId="0" sldId="280"/>
        </pc:sldMkLst>
        <pc:spChg chg="mod">
          <ac:chgData name="Lee Robertson" userId="f40b26ab-86aa-473c-acf5-afe423f05a76" providerId="ADAL" clId="{79735422-E925-44DC-885E-6FF1485EAA82}" dt="2025-03-13T16:57:57.870" v="938" actId="2711"/>
          <ac:spMkLst>
            <pc:docMk/>
            <pc:sldMk cId="0" sldId="280"/>
            <ac:spMk id="2" creationId="{487CAD08-2EB2-BBA3-DB24-03B3289548D8}"/>
          </ac:spMkLst>
        </pc:spChg>
        <pc:picChg chg="add mod">
          <ac:chgData name="Lee Robertson" userId="f40b26ab-86aa-473c-acf5-afe423f05a76" providerId="ADAL" clId="{79735422-E925-44DC-885E-6FF1485EAA82}" dt="2025-03-10T15:00:25.380" v="46" actId="14100"/>
          <ac:picMkLst>
            <pc:docMk/>
            <pc:sldMk cId="0" sldId="280"/>
            <ac:picMk id="6" creationId="{39BD9F1A-25D1-2377-98BB-9A565736FB46}"/>
          </ac:picMkLst>
        </pc:picChg>
        <pc:picChg chg="add mod">
          <ac:chgData name="Lee Robertson" userId="f40b26ab-86aa-473c-acf5-afe423f05a76" providerId="ADAL" clId="{79735422-E925-44DC-885E-6FF1485EAA82}" dt="2025-03-10T15:00:47.284" v="49" actId="1076"/>
          <ac:picMkLst>
            <pc:docMk/>
            <pc:sldMk cId="0" sldId="280"/>
            <ac:picMk id="10" creationId="{CA27F4AE-CD07-7CF5-1170-214BD877865A}"/>
          </ac:picMkLst>
        </pc:picChg>
      </pc:sldChg>
      <pc:sldChg chg="addSp delSp modSp mod">
        <pc:chgData name="Lee Robertson" userId="f40b26ab-86aa-473c-acf5-afe423f05a76" providerId="ADAL" clId="{79735422-E925-44DC-885E-6FF1485EAA82}" dt="2025-03-09T18:52:44.340" v="20" actId="1076"/>
        <pc:sldMkLst>
          <pc:docMk/>
          <pc:sldMk cId="2640358336" sldId="281"/>
        </pc:sldMkLst>
        <pc:picChg chg="add mod">
          <ac:chgData name="Lee Robertson" userId="f40b26ab-86aa-473c-acf5-afe423f05a76" providerId="ADAL" clId="{79735422-E925-44DC-885E-6FF1485EAA82}" dt="2025-03-09T18:52:44.340" v="20" actId="1076"/>
          <ac:picMkLst>
            <pc:docMk/>
            <pc:sldMk cId="2640358336" sldId="281"/>
            <ac:picMk id="4" creationId="{49A09B9A-694F-3D8D-3335-1912E55F06DA}"/>
          </ac:picMkLst>
        </pc:picChg>
      </pc:sldChg>
      <pc:sldChg chg="addSp delSp modSp mod">
        <pc:chgData name="Lee Robertson" userId="f40b26ab-86aa-473c-acf5-afe423f05a76" providerId="ADAL" clId="{79735422-E925-44DC-885E-6FF1485EAA82}" dt="2025-03-09T18:54:07.497" v="28" actId="1076"/>
        <pc:sldMkLst>
          <pc:docMk/>
          <pc:sldMk cId="340509257" sldId="282"/>
        </pc:sldMkLst>
        <pc:picChg chg="add mod">
          <ac:chgData name="Lee Robertson" userId="f40b26ab-86aa-473c-acf5-afe423f05a76" providerId="ADAL" clId="{79735422-E925-44DC-885E-6FF1485EAA82}" dt="2025-03-09T18:54:07.497" v="28" actId="1076"/>
          <ac:picMkLst>
            <pc:docMk/>
            <pc:sldMk cId="340509257" sldId="282"/>
            <ac:picMk id="3" creationId="{51C89B6D-C062-6DC6-FAC0-9D8AB33CDC01}"/>
          </ac:picMkLst>
        </pc:picChg>
      </pc:sldChg>
      <pc:sldChg chg="addSp delSp modSp mod">
        <pc:chgData name="Lee Robertson" userId="f40b26ab-86aa-473c-acf5-afe423f05a76" providerId="ADAL" clId="{79735422-E925-44DC-885E-6FF1485EAA82}" dt="2025-03-09T18:54:38.231" v="32" actId="1076"/>
        <pc:sldMkLst>
          <pc:docMk/>
          <pc:sldMk cId="302776101" sldId="283"/>
        </pc:sldMkLst>
        <pc:picChg chg="add mod">
          <ac:chgData name="Lee Robertson" userId="f40b26ab-86aa-473c-acf5-afe423f05a76" providerId="ADAL" clId="{79735422-E925-44DC-885E-6FF1485EAA82}" dt="2025-03-09T18:54:38.231" v="32" actId="1076"/>
          <ac:picMkLst>
            <pc:docMk/>
            <pc:sldMk cId="302776101" sldId="283"/>
            <ac:picMk id="3" creationId="{745E5FAF-61FA-0A57-C5DC-8784E31E2C82}"/>
          </ac:picMkLst>
        </pc:picChg>
      </pc:sldChg>
      <pc:sldChg chg="addSp delSp modSp mod">
        <pc:chgData name="Lee Robertson" userId="f40b26ab-86aa-473c-acf5-afe423f05a76" providerId="ADAL" clId="{79735422-E925-44DC-885E-6FF1485EAA82}" dt="2025-03-13T16:59:12.261" v="955" actId="2710"/>
        <pc:sldMkLst>
          <pc:docMk/>
          <pc:sldMk cId="300415772" sldId="284"/>
        </pc:sldMkLst>
        <pc:spChg chg="mod">
          <ac:chgData name="Lee Robertson" userId="f40b26ab-86aa-473c-acf5-afe423f05a76" providerId="ADAL" clId="{79735422-E925-44DC-885E-6FF1485EAA82}" dt="2025-03-13T16:59:12.261" v="955" actId="2710"/>
          <ac:spMkLst>
            <pc:docMk/>
            <pc:sldMk cId="300415772" sldId="284"/>
            <ac:spMk id="27651" creationId="{D0D1869A-8C4F-757E-6F40-91AD5211AD81}"/>
          </ac:spMkLst>
        </pc:spChg>
        <pc:picChg chg="add mod">
          <ac:chgData name="Lee Robertson" userId="f40b26ab-86aa-473c-acf5-afe423f05a76" providerId="ADAL" clId="{79735422-E925-44DC-885E-6FF1485EAA82}" dt="2025-03-11T18:06:34.378" v="56" actId="14100"/>
          <ac:picMkLst>
            <pc:docMk/>
            <pc:sldMk cId="300415772" sldId="284"/>
            <ac:picMk id="3" creationId="{41710A84-D873-9539-77B2-40EC4E8E6933}"/>
          </ac:picMkLst>
        </pc:picChg>
      </pc:sldChg>
      <pc:sldChg chg="addSp delSp modSp mod">
        <pc:chgData name="Lee Robertson" userId="f40b26ab-86aa-473c-acf5-afe423f05a76" providerId="ADAL" clId="{79735422-E925-44DC-885E-6FF1485EAA82}" dt="2025-03-09T18:53:33.038" v="24" actId="1076"/>
        <pc:sldMkLst>
          <pc:docMk/>
          <pc:sldMk cId="1068252564" sldId="285"/>
        </pc:sldMkLst>
        <pc:picChg chg="add mod">
          <ac:chgData name="Lee Robertson" userId="f40b26ab-86aa-473c-acf5-afe423f05a76" providerId="ADAL" clId="{79735422-E925-44DC-885E-6FF1485EAA82}" dt="2025-03-09T18:53:33.038" v="24" actId="1076"/>
          <ac:picMkLst>
            <pc:docMk/>
            <pc:sldMk cId="1068252564" sldId="285"/>
            <ac:picMk id="2" creationId="{A90CEAB1-BF09-407C-9E70-6A9EE46FE2EA}"/>
          </ac:picMkLst>
        </pc:picChg>
      </pc:sldChg>
      <pc:sldChg chg="modSp mod">
        <pc:chgData name="Lee Robertson" userId="f40b26ab-86aa-473c-acf5-afe423f05a76" providerId="ADAL" clId="{79735422-E925-44DC-885E-6FF1485EAA82}" dt="2025-03-13T16:58:50.509" v="953" actId="2711"/>
        <pc:sldMkLst>
          <pc:docMk/>
          <pc:sldMk cId="2318517287" sldId="286"/>
        </pc:sldMkLst>
        <pc:spChg chg="mod">
          <ac:chgData name="Lee Robertson" userId="f40b26ab-86aa-473c-acf5-afe423f05a76" providerId="ADAL" clId="{79735422-E925-44DC-885E-6FF1485EAA82}" dt="2025-03-13T16:58:50.509" v="953" actId="2711"/>
          <ac:spMkLst>
            <pc:docMk/>
            <pc:sldMk cId="2318517287" sldId="286"/>
            <ac:spMk id="8" creationId="{C0F0337C-AC3B-1296-2DA7-622DF751D326}"/>
          </ac:spMkLst>
        </pc:spChg>
      </pc:sldChg>
      <pc:sldChg chg="addSp delSp modSp mod">
        <pc:chgData name="Lee Robertson" userId="f40b26ab-86aa-473c-acf5-afe423f05a76" providerId="ADAL" clId="{79735422-E925-44DC-885E-6FF1485EAA82}" dt="2025-03-13T16:56:10.262" v="925" actId="14100"/>
        <pc:sldMkLst>
          <pc:docMk/>
          <pc:sldMk cId="699288008" sldId="288"/>
        </pc:sldMkLst>
        <pc:spChg chg="mod">
          <ac:chgData name="Lee Robertson" userId="f40b26ab-86aa-473c-acf5-afe423f05a76" providerId="ADAL" clId="{79735422-E925-44DC-885E-6FF1485EAA82}" dt="2025-03-13T16:56:10.262" v="925" actId="14100"/>
          <ac:spMkLst>
            <pc:docMk/>
            <pc:sldMk cId="699288008" sldId="288"/>
            <ac:spMk id="3" creationId="{F79FBD3E-4EF5-BCA8-CC27-720A1B9CE536}"/>
          </ac:spMkLst>
        </pc:spChg>
        <pc:picChg chg="add mod">
          <ac:chgData name="Lee Robertson" userId="f40b26ab-86aa-473c-acf5-afe423f05a76" providerId="ADAL" clId="{79735422-E925-44DC-885E-6FF1485EAA82}" dt="2025-03-09T18:47:15.026" v="6" actId="1076"/>
          <ac:picMkLst>
            <pc:docMk/>
            <pc:sldMk cId="699288008" sldId="288"/>
            <ac:picMk id="4" creationId="{C3B86B9E-6DD8-4255-C12B-E740C3B29B14}"/>
          </ac:picMkLst>
        </pc:picChg>
      </pc:sldChg>
      <pc:sldChg chg="addSp delSp modSp mod">
        <pc:chgData name="Lee Robertson" userId="f40b26ab-86aa-473c-acf5-afe423f05a76" providerId="ADAL" clId="{79735422-E925-44DC-885E-6FF1485EAA82}" dt="2025-03-13T16:57:49.779" v="937" actId="2711"/>
        <pc:sldMkLst>
          <pc:docMk/>
          <pc:sldMk cId="1236418831" sldId="305"/>
        </pc:sldMkLst>
        <pc:spChg chg="mod">
          <ac:chgData name="Lee Robertson" userId="f40b26ab-86aa-473c-acf5-afe423f05a76" providerId="ADAL" clId="{79735422-E925-44DC-885E-6FF1485EAA82}" dt="2025-03-13T16:57:49.779" v="937" actId="2711"/>
          <ac:spMkLst>
            <pc:docMk/>
            <pc:sldMk cId="1236418831" sldId="305"/>
            <ac:spMk id="3" creationId="{2C639FB7-B050-C5E9-6B59-F2D9AF8D1A4C}"/>
          </ac:spMkLst>
        </pc:spChg>
        <pc:spChg chg="mod">
          <ac:chgData name="Lee Robertson" userId="f40b26ab-86aa-473c-acf5-afe423f05a76" providerId="ADAL" clId="{79735422-E925-44DC-885E-6FF1485EAA82}" dt="2025-03-13T15:17:03.709" v="109" actId="1076"/>
          <ac:spMkLst>
            <pc:docMk/>
            <pc:sldMk cId="1236418831" sldId="305"/>
            <ac:spMk id="6" creationId="{AD39A0D2-474C-2943-20A0-F2BBC786F1F8}"/>
          </ac:spMkLst>
        </pc:spChg>
        <pc:graphicFrameChg chg="del">
          <ac:chgData name="Lee Robertson" userId="f40b26ab-86aa-473c-acf5-afe423f05a76" providerId="ADAL" clId="{79735422-E925-44DC-885E-6FF1485EAA82}" dt="2025-03-13T15:16:01.626" v="87" actId="478"/>
          <ac:graphicFrameMkLst>
            <pc:docMk/>
            <pc:sldMk cId="1236418831" sldId="305"/>
            <ac:graphicFrameMk id="2" creationId="{438360D9-5485-E62A-B714-5184097B3F05}"/>
          </ac:graphicFrameMkLst>
        </pc:graphicFrameChg>
        <pc:graphicFrameChg chg="add mod modGraphic">
          <ac:chgData name="Lee Robertson" userId="f40b26ab-86aa-473c-acf5-afe423f05a76" providerId="ADAL" clId="{79735422-E925-44DC-885E-6FF1485EAA82}" dt="2025-03-13T15:16:31.063" v="100" actId="1076"/>
          <ac:graphicFrameMkLst>
            <pc:docMk/>
            <pc:sldMk cId="1236418831" sldId="305"/>
            <ac:graphicFrameMk id="4" creationId="{CAA7F746-3E7B-952C-1824-52481A0A3671}"/>
          </ac:graphicFrameMkLst>
        </pc:graphicFrameChg>
        <pc:graphicFrameChg chg="add mod modGraphic">
          <ac:chgData name="Lee Robertson" userId="f40b26ab-86aa-473c-acf5-afe423f05a76" providerId="ADAL" clId="{79735422-E925-44DC-885E-6FF1485EAA82}" dt="2025-03-13T15:16:59.591" v="108" actId="1076"/>
          <ac:graphicFrameMkLst>
            <pc:docMk/>
            <pc:sldMk cId="1236418831" sldId="305"/>
            <ac:graphicFrameMk id="5" creationId="{4552237F-E39D-79AA-9DDB-FDEE8769669B}"/>
          </ac:graphicFrameMkLst>
        </pc:graphicFrameChg>
      </pc:sldChg>
      <pc:sldChg chg="modSp mod">
        <pc:chgData name="Lee Robertson" userId="f40b26ab-86aa-473c-acf5-afe423f05a76" providerId="ADAL" clId="{79735422-E925-44DC-885E-6FF1485EAA82}" dt="2025-03-13T16:57:39.346" v="936" actId="255"/>
        <pc:sldMkLst>
          <pc:docMk/>
          <pc:sldMk cId="2629898411" sldId="306"/>
        </pc:sldMkLst>
        <pc:spChg chg="mod">
          <ac:chgData name="Lee Robertson" userId="f40b26ab-86aa-473c-acf5-afe423f05a76" providerId="ADAL" clId="{79735422-E925-44DC-885E-6FF1485EAA82}" dt="2025-03-13T16:57:39.346" v="936" actId="255"/>
          <ac:spMkLst>
            <pc:docMk/>
            <pc:sldMk cId="2629898411" sldId="306"/>
            <ac:spMk id="21507" creationId="{D39FD14A-A206-3F52-DA03-7AFE5E6F4B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1DCFC-D040-49B5-B70E-5A04E4CBF2A3}" type="datetimeFigureOut">
              <a:rPr lang="en-GB" smtClean="0"/>
              <a:t>14/03/2025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3BCF3-2045-4DF5-B14A-10ED489DFEA5}" type="slidenum">
              <a:rPr lang="en-GB" smtClean="0"/>
              <a:t>‹#›</a:t>
            </a:fld>
            <a:endParaRPr lang="en-GB"/>
          </a:p>
        </p:txBody>
      </p:sp>
    </p:spTree>
    <p:extLst>
      <p:ext uri="{BB962C8B-B14F-4D97-AF65-F5344CB8AC3E}">
        <p14:creationId xmlns:p14="http://schemas.microsoft.com/office/powerpoint/2010/main" val="7763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9184-224F-0E31-5783-9E5211AB6C55}"/>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5D579E0-70D3-F64D-1FCC-E89F5A431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669F65A-9BC1-F342-257C-7E0B38D1B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715DBEAF-DC5E-30D7-6AB7-3CF9CAD60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3</a:t>
            </a:fld>
            <a:endParaRPr lang="en-US" altLang="en-US" sz="1200"/>
          </a:p>
        </p:txBody>
      </p:sp>
    </p:spTree>
    <p:extLst>
      <p:ext uri="{BB962C8B-B14F-4D97-AF65-F5344CB8AC3E}">
        <p14:creationId xmlns:p14="http://schemas.microsoft.com/office/powerpoint/2010/main" val="23383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F903B1-DD43-C12C-E124-D5F4DA8836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2B40186-52EE-C1CD-2FC4-EE4EA869FE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1402E22-F0DD-7E43-EF20-DB1B81026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A3C38D-6C11-4678-AF16-BE84BEB142AC}" type="slidenum">
              <a:rPr lang="en-US" altLang="en-US" sz="1200" smtClean="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0A3D8D-19C7-344B-0B6F-814C5A3F2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B5A476-7E6E-DDAF-26DE-8B3DAC30EF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CF31E72-DE29-3545-03AE-6234D725F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AEC17-8996-4FD1-97E4-5A5F78691669}" type="slidenum">
              <a:rPr lang="en-US" altLang="en-US" sz="1200" smtClean="0"/>
              <a:pPr/>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14</a:t>
            </a:fld>
            <a:endParaRPr lang="en-US" altLang="en-US" sz="1200"/>
          </a:p>
        </p:txBody>
      </p:sp>
    </p:spTree>
    <p:extLst>
      <p:ext uri="{BB962C8B-B14F-4D97-AF65-F5344CB8AC3E}">
        <p14:creationId xmlns:p14="http://schemas.microsoft.com/office/powerpoint/2010/main" val="14179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15</a:t>
            </a:fld>
            <a:endParaRPr lang="en-US" altLang="en-US" sz="1200"/>
          </a:p>
        </p:txBody>
      </p:sp>
    </p:spTree>
    <p:extLst>
      <p:ext uri="{BB962C8B-B14F-4D97-AF65-F5344CB8AC3E}">
        <p14:creationId xmlns:p14="http://schemas.microsoft.com/office/powerpoint/2010/main" val="20695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D6E5-EADB-AF11-C3A9-C02F10936D8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AFDA83F-EC1A-25BC-7E53-79C21667D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AFCA4A6-F09F-E1B9-2558-0384AD569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BD75E6D4-46B4-ABE0-2DC5-091A7F6E0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92910D-C4B7-4C80-9834-C6D237A337C1}" type="slidenum">
              <a:rPr lang="en-US" altLang="en-US" sz="1200" smtClean="0"/>
              <a:pPr/>
              <a:t>16</a:t>
            </a:fld>
            <a:endParaRPr lang="en-US" altLang="en-US" sz="1200"/>
          </a:p>
        </p:txBody>
      </p:sp>
    </p:spTree>
    <p:extLst>
      <p:ext uri="{BB962C8B-B14F-4D97-AF65-F5344CB8AC3E}">
        <p14:creationId xmlns:p14="http://schemas.microsoft.com/office/powerpoint/2010/main" val="1868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7D9B518-0CFA-2A17-B7EB-7FD851432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83A533B-55D5-09AD-5634-80AB07F90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FB2F40F2-1DB7-258F-01C7-02E55ED9D3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0EEA2C-A263-48A2-BA1D-1F95B67BC218}" type="slidenum">
              <a:rPr lang="en-US" altLang="en-US" sz="1200" smtClean="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BDD7C-3785-19D4-F16D-FF9D15F1AA7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270F259-9894-C4DA-56EB-33AF8189D5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2CB404A-7F45-F3D0-D6B0-C14E3BAEEA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CAD9009-B959-C7F1-2042-516D71B27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436D404-2783-40DF-AC9A-96981F3879AA}" type="slidenum">
              <a:rPr lang="en-US" altLang="en-US" sz="1200" smtClean="0"/>
              <a:pPr/>
              <a:t>4</a:t>
            </a:fld>
            <a:endParaRPr lang="en-US" altLang="en-US" sz="1200"/>
          </a:p>
        </p:txBody>
      </p:sp>
    </p:spTree>
    <p:extLst>
      <p:ext uri="{BB962C8B-B14F-4D97-AF65-F5344CB8AC3E}">
        <p14:creationId xmlns:p14="http://schemas.microsoft.com/office/powerpoint/2010/main" val="306330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EAE35CE-CDDD-EC21-34CC-E2FA2F1211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A83A372-99C4-222D-FCCB-385194F7E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89A571F2-2236-C993-A9B0-8C252C28BA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AB557D-1BD6-4D63-ADCF-1B4B98C711BF}"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4E4424-512C-1FBC-AD20-46107D5F3F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1A20228-6E63-E2AB-5C4C-DE471952B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CF0EAD73-EAA2-9345-6D19-CEDE451F3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6C7D7D-1B89-4858-9FB5-9F99177AA03B}" type="slidenum">
              <a:rPr lang="en-US" altLang="en-US" sz="1200" smtClean="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7BC9-9514-5A68-71F8-281177DD92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630F1E-ED22-89BC-A8E7-A132D97E2A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0BF19B-BDF9-CF8D-7EF8-783FA83AF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423CC5D-8AB0-FE3C-DB04-11BB57600F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023D0D1-E88D-40F7-88D8-253ADA2B01C4}" type="slidenum">
              <a:rPr lang="en-US" altLang="en-US" sz="1200" smtClean="0"/>
              <a:pPr/>
              <a:t>7</a:t>
            </a:fld>
            <a:endParaRPr lang="en-US" altLang="en-US" sz="1200"/>
          </a:p>
        </p:txBody>
      </p:sp>
    </p:spTree>
    <p:extLst>
      <p:ext uri="{BB962C8B-B14F-4D97-AF65-F5344CB8AC3E}">
        <p14:creationId xmlns:p14="http://schemas.microsoft.com/office/powerpoint/2010/main" val="370885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483B-795E-13F6-A977-E80CCE141C38}"/>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53DC922-6F66-C4EF-B297-4FC4C7F64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B840206-8E9F-62C4-AE95-CF3CC13242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1F1CF374-777C-DB64-6F5E-5120BB563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684734-3519-4E0C-9A39-9DE3C7334928}" type="slidenum">
              <a:rPr lang="en-US" altLang="en-US" sz="1200" smtClean="0"/>
              <a:pPr/>
              <a:t>8</a:t>
            </a:fld>
            <a:endParaRPr lang="en-US" altLang="en-US" sz="1200"/>
          </a:p>
        </p:txBody>
      </p:sp>
    </p:spTree>
    <p:extLst>
      <p:ext uri="{BB962C8B-B14F-4D97-AF65-F5344CB8AC3E}">
        <p14:creationId xmlns:p14="http://schemas.microsoft.com/office/powerpoint/2010/main" val="2244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79C4B6-3B19-E65F-78EE-5FCFABC11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2243BE-4CC9-2939-0462-78E8B9792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479EDEF-E646-E121-17D3-6B9C572B15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10</a:t>
            </a:fld>
            <a:endParaRPr lang="en-US" altLang="en-US" sz="1200"/>
          </a:p>
        </p:txBody>
      </p:sp>
    </p:spTree>
    <p:extLst>
      <p:ext uri="{BB962C8B-B14F-4D97-AF65-F5344CB8AC3E}">
        <p14:creationId xmlns:p14="http://schemas.microsoft.com/office/powerpoint/2010/main" val="255403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2792-F038-A2DE-B412-8EBAB567E6DA}"/>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45137FC-6328-7829-6471-CA7BBDB50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EBF200B-64F8-B740-A41C-EBC23F31D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15065BB4-96B0-865C-0837-A6617F613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CA5EF5-9257-412E-AD54-7AF6E6ADB5C8}" type="slidenum">
              <a:rPr lang="en-US" altLang="en-US" sz="1200" smtClean="0"/>
              <a:pPr/>
              <a:t>11</a:t>
            </a:fld>
            <a:endParaRPr lang="en-US" altLang="en-US" sz="1200"/>
          </a:p>
        </p:txBody>
      </p:sp>
    </p:spTree>
    <p:extLst>
      <p:ext uri="{BB962C8B-B14F-4D97-AF65-F5344CB8AC3E}">
        <p14:creationId xmlns:p14="http://schemas.microsoft.com/office/powerpoint/2010/main" val="3835720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DF58-5D95-5292-02DB-06A66F833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B822F-EB52-993D-369B-247F3D3AF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0BA119-1A2A-D0DA-F0C9-522FA9A98A0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3F723714-52AE-AEB3-8690-C5A1561DFB6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C4B98EA-FFA0-78EC-50D5-C2C2A1ECA040}"/>
              </a:ext>
            </a:extLst>
          </p:cNvPr>
          <p:cNvSpPr>
            <a:spLocks noGrp="1"/>
          </p:cNvSpPr>
          <p:nvPr>
            <p:ph type="sldNum" sz="quarter" idx="12"/>
          </p:nvPr>
        </p:nvSpPr>
        <p:spPr/>
        <p:txBody>
          <a:bodyPr/>
          <a:lstStyle/>
          <a:p>
            <a:fld id="{61B8B813-83D9-4C83-A4BE-48ECFE817E3E}" type="slidenum">
              <a:rPr lang="en-GB" smtClean="0"/>
              <a:t>‹#›</a:t>
            </a:fld>
            <a:endParaRPr lang="en-GB"/>
          </a:p>
        </p:txBody>
      </p:sp>
      <p:pic>
        <p:nvPicPr>
          <p:cNvPr id="8" name="Picture 7" descr="Text&#10;&#10;Description automatically generated">
            <a:extLst>
              <a:ext uri="{FF2B5EF4-FFF2-40B4-BE49-F238E27FC236}">
                <a16:creationId xmlns:a16="http://schemas.microsoft.com/office/drawing/2014/main" id="{66020E36-6529-F061-F30E-1102A6B09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350" y="168068"/>
            <a:ext cx="5105400" cy="954295"/>
          </a:xfrm>
          <a:prstGeom prst="rect">
            <a:avLst/>
          </a:prstGeom>
        </p:spPr>
      </p:pic>
    </p:spTree>
    <p:extLst>
      <p:ext uri="{BB962C8B-B14F-4D97-AF65-F5344CB8AC3E}">
        <p14:creationId xmlns:p14="http://schemas.microsoft.com/office/powerpoint/2010/main" val="102421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3651-059F-32AA-0474-F9D4DEBA3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F5DD5-B0C3-97BE-FCC3-DEE911079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D5F953-F38E-0C1D-FA36-F48CD9935C4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B2E58A82-EE1C-AAFA-B1F5-1996678B0EAD}"/>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C3787-98D1-6F91-F8F9-347E5F61D6DF}"/>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9278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A4307-4CD5-22D5-EC66-43B0FFD93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8B1A6-205C-D619-1241-D96D2B489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82E5F-FEB3-BBAF-5626-85F89F310490}"/>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1A2FBD19-822A-D146-8A9B-3F0B92C1496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67723D-C58D-B4F4-E775-DE7CDF5F581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87931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DEA2-E98A-628B-7D74-E2BA7156AE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A8613-7C4E-575C-0BCF-4F2871CC5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D9D80-7B92-28DD-5B46-5BC9F5C339E2}"/>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59201785-6D2D-1C91-5BBB-F4365103EB09}"/>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AF2D78-003A-33EE-3C6C-231DD33F1AAC}"/>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761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4971-1404-DE82-7B7F-5F45C46D3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270F80-00D8-3E40-32B8-B0719653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04B7B-734C-8FF1-7658-684E7837213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DA974E9F-6C94-3F96-54A2-5A20A77B0F82}"/>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FF9F90-18A1-E939-3A89-D4F80023F20A}"/>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61374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3C8-F8E4-C0CC-CBC8-5B5404290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9A101-871C-55FB-C221-30A28210A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CD685-314E-DCE2-5017-AD64F977B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F74DC-13EF-6E1C-52C7-D1EADC0F04DC}"/>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6" name="Footer Placeholder 5">
            <a:extLst>
              <a:ext uri="{FF2B5EF4-FFF2-40B4-BE49-F238E27FC236}">
                <a16:creationId xmlns:a16="http://schemas.microsoft.com/office/drawing/2014/main" id="{50B37B50-B7E7-E970-D9F0-3569C69E8C8F}"/>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47256E0-0BEA-ECF8-7D67-9705966F5727}"/>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70982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7D0-1255-FF4C-EA79-3C1CEF2D8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29DE9-8AB6-2F8B-158D-B55C375F13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27874-CB31-61CA-6F96-6DA54BA2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ED518D-AA17-33FD-5D6B-1F8E59169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5991E-AD98-FE39-C65A-B95A1AAD6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AB1B82-19B9-CA3A-4766-168ED09DDE8F}"/>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8" name="Footer Placeholder 7">
            <a:extLst>
              <a:ext uri="{FF2B5EF4-FFF2-40B4-BE49-F238E27FC236}">
                <a16:creationId xmlns:a16="http://schemas.microsoft.com/office/drawing/2014/main" id="{1D5D3E9F-284C-F07A-E8AA-E46A4E545035}"/>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502E679-5E6F-516B-1E33-1B8833C445C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1888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09C-4736-4245-21B9-C348587647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70286A-3684-5869-12C9-BC12E56D33E9}"/>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4" name="Footer Placeholder 3">
            <a:extLst>
              <a:ext uri="{FF2B5EF4-FFF2-40B4-BE49-F238E27FC236}">
                <a16:creationId xmlns:a16="http://schemas.microsoft.com/office/drawing/2014/main" id="{EDFB6713-0D4B-0FF5-02A0-C39654DB0E5E}"/>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9AEAE42-BD76-4C8E-52DD-20D7EB78CFC8}"/>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40353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63BE0-FDB6-F284-097B-A1A0711947AB}"/>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3" name="Footer Placeholder 2">
            <a:extLst>
              <a:ext uri="{FF2B5EF4-FFF2-40B4-BE49-F238E27FC236}">
                <a16:creationId xmlns:a16="http://schemas.microsoft.com/office/drawing/2014/main" id="{F5416758-EC13-A54A-D976-E638B01C2243}"/>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0EE6C23-C22C-BA2C-655C-7F32746A3E30}"/>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171441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72D2-0DE6-D3D4-1FCD-CEF5FB46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684BAA-4DAF-84C3-30B2-51E5E1C1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185101-3851-01B8-B80B-665842E22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BF17E-4D4E-4363-6482-9761F0CA6A26}"/>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6" name="Footer Placeholder 5">
            <a:extLst>
              <a:ext uri="{FF2B5EF4-FFF2-40B4-BE49-F238E27FC236}">
                <a16:creationId xmlns:a16="http://schemas.microsoft.com/office/drawing/2014/main" id="{4651890C-84B0-0F81-0047-840970F6B286}"/>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697A1CF-5EBE-EED2-7A76-CAB1083443DE}"/>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31478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C0C1-6E34-0863-558C-7F5067C061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FD4940-ECB6-DA54-DB94-2A72D1908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47796-A236-4868-552D-1D3550A4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EBBE8-4EBE-7B88-014A-5A524BF876A3}"/>
              </a:ext>
            </a:extLst>
          </p:cNvPr>
          <p:cNvSpPr>
            <a:spLocks noGrp="1"/>
          </p:cNvSpPr>
          <p:nvPr>
            <p:ph type="dt" sz="half" idx="10"/>
          </p:nvPr>
        </p:nvSpPr>
        <p:spPr>
          <a:xfrm>
            <a:off x="5619750" y="6356349"/>
            <a:ext cx="2743200" cy="365125"/>
          </a:xfrm>
          <a:prstGeom prst="rect">
            <a:avLst/>
          </a:prstGeom>
        </p:spPr>
        <p:txBody>
          <a:bodyPr/>
          <a:lstStyle/>
          <a:p>
            <a:fld id="{028C838B-89AD-4059-B060-D0C6E6E3FE96}" type="datetimeFigureOut">
              <a:rPr lang="en-GB" smtClean="0"/>
              <a:t>14/03/2025</a:t>
            </a:fld>
            <a:endParaRPr lang="en-GB"/>
          </a:p>
        </p:txBody>
      </p:sp>
      <p:sp>
        <p:nvSpPr>
          <p:cNvPr id="6" name="Footer Placeholder 5">
            <a:extLst>
              <a:ext uri="{FF2B5EF4-FFF2-40B4-BE49-F238E27FC236}">
                <a16:creationId xmlns:a16="http://schemas.microsoft.com/office/drawing/2014/main" id="{09BEFA7C-0D0A-5337-D2CD-A531926D90B1}"/>
              </a:ext>
            </a:extLst>
          </p:cNvPr>
          <p:cNvSpPr>
            <a:spLocks noGrp="1"/>
          </p:cNvSpPr>
          <p:nvPr>
            <p:ph type="ftr" sz="quarter" idx="11"/>
          </p:nvPr>
        </p:nvSpPr>
        <p:spPr>
          <a:xfrm>
            <a:off x="4038600" y="6334125"/>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C92412-FEAE-72A2-E96F-F5FC671A47ED}"/>
              </a:ext>
            </a:extLst>
          </p:cNvPr>
          <p:cNvSpPr>
            <a:spLocks noGrp="1"/>
          </p:cNvSpPr>
          <p:nvPr>
            <p:ph type="sldNum" sz="quarter" idx="12"/>
          </p:nvPr>
        </p:nvSpPr>
        <p:spPr/>
        <p:txBody>
          <a:bodyPr/>
          <a:lstStyle/>
          <a:p>
            <a:fld id="{61B8B813-83D9-4C83-A4BE-48ECFE817E3E}" type="slidenum">
              <a:rPr lang="en-GB" smtClean="0"/>
              <a:t>‹#›</a:t>
            </a:fld>
            <a:endParaRPr lang="en-GB"/>
          </a:p>
        </p:txBody>
      </p:sp>
    </p:spTree>
    <p:extLst>
      <p:ext uri="{BB962C8B-B14F-4D97-AF65-F5344CB8AC3E}">
        <p14:creationId xmlns:p14="http://schemas.microsoft.com/office/powerpoint/2010/main" val="26607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17440-B9A9-5F6E-C262-993957C0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768F2-E138-37D0-7E88-B19DC2CB6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1C67-9EC1-24AF-B373-1F4A0602F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838B-89AD-4059-B060-D0C6E6E3FE96}" type="datetimeFigureOut">
              <a:rPr lang="en-GB" smtClean="0"/>
              <a:t>14/03/2025</a:t>
            </a:fld>
            <a:endParaRPr lang="en-GB"/>
          </a:p>
        </p:txBody>
      </p:sp>
      <p:sp>
        <p:nvSpPr>
          <p:cNvPr id="5" name="Footer Placeholder 4">
            <a:extLst>
              <a:ext uri="{FF2B5EF4-FFF2-40B4-BE49-F238E27FC236}">
                <a16:creationId xmlns:a16="http://schemas.microsoft.com/office/drawing/2014/main" id="{8AB407A9-9AC6-A3BF-BCFF-BFC6CBBED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6BCF20-70A7-EF7E-F35C-D3EF94EE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B813-83D9-4C83-A4BE-48ECFE817E3E}" type="slidenum">
              <a:rPr lang="en-GB" smtClean="0"/>
              <a:t>‹#›</a:t>
            </a:fld>
            <a:endParaRPr lang="en-GB"/>
          </a:p>
        </p:txBody>
      </p:sp>
      <p:sp>
        <p:nvSpPr>
          <p:cNvPr id="7" name="Rectangle 6">
            <a:extLst>
              <a:ext uri="{FF2B5EF4-FFF2-40B4-BE49-F238E27FC236}">
                <a16:creationId xmlns:a16="http://schemas.microsoft.com/office/drawing/2014/main" id="{B2708E04-911A-7739-6BB3-0A0559DBD144}"/>
              </a:ext>
            </a:extLst>
          </p:cNvPr>
          <p:cNvSpPr/>
          <p:nvPr userDrawn="1"/>
        </p:nvSpPr>
        <p:spPr>
          <a:xfrm>
            <a:off x="0" y="6133306"/>
            <a:ext cx="12192000" cy="366713"/>
          </a:xfrm>
          <a:prstGeom prst="rect">
            <a:avLst/>
          </a:prstGeom>
          <a:solidFill>
            <a:srgbClr val="09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ED681D-82E1-69A2-5E70-F1F146BD83BA}"/>
              </a:ext>
            </a:extLst>
          </p:cNvPr>
          <p:cNvSpPr/>
          <p:nvPr userDrawn="1"/>
        </p:nvSpPr>
        <p:spPr>
          <a:xfrm>
            <a:off x="190500" y="5861050"/>
            <a:ext cx="971550" cy="923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28CB3137-56A9-F826-B575-8DE427E228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858" y="5764213"/>
            <a:ext cx="907256" cy="907256"/>
          </a:xfrm>
          <a:prstGeom prst="rect">
            <a:avLst/>
          </a:prstGeom>
        </p:spPr>
      </p:pic>
    </p:spTree>
    <p:extLst>
      <p:ext uri="{BB962C8B-B14F-4D97-AF65-F5344CB8AC3E}">
        <p14:creationId xmlns:p14="http://schemas.microsoft.com/office/powerpoint/2010/main" val="338928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7073043-3D8B-798D-1E89-7BA2CB85F2B6}"/>
              </a:ext>
            </a:extLst>
          </p:cNvPr>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l"/>
            <a:endParaRPr lang="en-US" altLang="en-US" sz="3600" b="1" dirty="0">
              <a:latin typeface="Calibri" panose="020F0502020204030204" pitchFamily="34" charset="0"/>
            </a:endParaRPr>
          </a:p>
          <a:p>
            <a:pPr algn="l"/>
            <a:endParaRPr lang="en-US" altLang="en-US" sz="1400" b="1" dirty="0">
              <a:latin typeface="Calibri" panose="020F0502020204030204" pitchFamily="34" charset="0"/>
            </a:endParaRPr>
          </a:p>
        </p:txBody>
      </p:sp>
      <p:sp>
        <p:nvSpPr>
          <p:cNvPr id="3" name="TextBox 2">
            <a:extLst>
              <a:ext uri="{FF2B5EF4-FFF2-40B4-BE49-F238E27FC236}">
                <a16:creationId xmlns:a16="http://schemas.microsoft.com/office/drawing/2014/main" id="{C60867C0-9045-6F88-743F-0055E64E979E}"/>
              </a:ext>
            </a:extLst>
          </p:cNvPr>
          <p:cNvSpPr txBox="1"/>
          <p:nvPr/>
        </p:nvSpPr>
        <p:spPr>
          <a:xfrm>
            <a:off x="983226" y="1917983"/>
            <a:ext cx="9684774" cy="2831544"/>
          </a:xfrm>
          <a:prstGeom prst="rect">
            <a:avLst/>
          </a:prstGeom>
          <a:noFill/>
        </p:spPr>
        <p:txBody>
          <a:bodyPr wrap="square">
            <a:spAutoFit/>
          </a:bodyPr>
          <a:lstStyle/>
          <a:p>
            <a:pPr algn="ctr"/>
            <a:r>
              <a:rPr lang="en-US" altLang="en-US" sz="4000" dirty="0"/>
              <a:t>Pharmaceutical Needs Assessment: </a:t>
            </a:r>
            <a:br>
              <a:rPr lang="en-US" altLang="en-US" sz="4000" dirty="0"/>
            </a:br>
            <a:r>
              <a:rPr lang="en-US" altLang="en-US" sz="4000" dirty="0"/>
              <a:t>Poole</a:t>
            </a:r>
            <a:br>
              <a:rPr lang="en-US" altLang="en-US" sz="4000" dirty="0"/>
            </a:br>
            <a:r>
              <a:rPr lang="en-US" altLang="en-US" sz="4000" dirty="0"/>
              <a:t>PNA Locality Profile</a:t>
            </a:r>
          </a:p>
          <a:p>
            <a:pPr algn="ctr"/>
            <a:r>
              <a:rPr lang="en-US" altLang="en-US" sz="4000" dirty="0"/>
              <a:t>March 2025</a:t>
            </a:r>
            <a:br>
              <a:rPr lang="en-US" altLang="en-US" sz="1800"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1064-5EF7-D1FD-68C0-1599067722B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49A09B9A-694F-3D8D-3335-1912E55F06DA}"/>
              </a:ext>
            </a:extLst>
          </p:cNvPr>
          <p:cNvPicPr>
            <a:picLocks noChangeAspect="1"/>
          </p:cNvPicPr>
          <p:nvPr/>
        </p:nvPicPr>
        <p:blipFill>
          <a:blip r:embed="rId3"/>
          <a:stretch>
            <a:fillRect/>
          </a:stretch>
        </p:blipFill>
        <p:spPr>
          <a:xfrm>
            <a:off x="1651932" y="973751"/>
            <a:ext cx="8888135" cy="5073136"/>
          </a:xfrm>
          <a:prstGeom prst="rect">
            <a:avLst/>
          </a:prstGeom>
        </p:spPr>
      </p:pic>
    </p:spTree>
    <p:extLst>
      <p:ext uri="{BB962C8B-B14F-4D97-AF65-F5344CB8AC3E}">
        <p14:creationId xmlns:p14="http://schemas.microsoft.com/office/powerpoint/2010/main" val="264035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5EE6-234D-53AC-A1EC-9E099A17EF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A60E4D2-0063-3C56-F308-DD9A35705FE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2" name="Picture 1">
            <a:extLst>
              <a:ext uri="{FF2B5EF4-FFF2-40B4-BE49-F238E27FC236}">
                <a16:creationId xmlns:a16="http://schemas.microsoft.com/office/drawing/2014/main" id="{A90CEAB1-BF09-407C-9E70-6A9EE46FE2EA}"/>
              </a:ext>
            </a:extLst>
          </p:cNvPr>
          <p:cNvPicPr>
            <a:picLocks noChangeAspect="1"/>
          </p:cNvPicPr>
          <p:nvPr/>
        </p:nvPicPr>
        <p:blipFill>
          <a:blip r:embed="rId3"/>
          <a:stretch>
            <a:fillRect/>
          </a:stretch>
        </p:blipFill>
        <p:spPr>
          <a:xfrm>
            <a:off x="1486134" y="757596"/>
            <a:ext cx="9219731" cy="5262404"/>
          </a:xfrm>
          <a:prstGeom prst="rect">
            <a:avLst/>
          </a:prstGeom>
        </p:spPr>
      </p:pic>
    </p:spTree>
    <p:extLst>
      <p:ext uri="{BB962C8B-B14F-4D97-AF65-F5344CB8AC3E}">
        <p14:creationId xmlns:p14="http://schemas.microsoft.com/office/powerpoint/2010/main" val="106825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744774-CFFC-5984-8B26-8B9B94A398C1}"/>
              </a:ext>
            </a:extLst>
          </p:cNvPr>
          <p:cNvSpPr txBox="1">
            <a:spLocks/>
          </p:cNvSpPr>
          <p:nvPr/>
        </p:nvSpPr>
        <p:spPr bwMode="auto">
          <a:xfrm>
            <a:off x="611188" y="1213360"/>
            <a:ext cx="7772400" cy="4032250"/>
          </a:xfrm>
          <a:prstGeom prst="rect">
            <a:avLst/>
          </a:prstGeom>
          <a:noFill/>
          <a:ln>
            <a:noFill/>
          </a:ln>
        </p:spPr>
        <p:txBody>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To understand any increases in demand for services based on planned housing developments, planning applications with consent to build to 2029 in BCP and Dorset have been analysed. Postcodes (or the nearest existing postcode to the development site) have been matched to Wards and then to PNA Locality.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This gives a realistic picture of housing growth within the Neighbourhood. The net level of development for this PNA Locality is approximately 3,779 dwellings. This is about 48% of the total net housing development for BCP. </a:t>
            </a:r>
          </a:p>
          <a:p>
            <a:pPr>
              <a:defRPr/>
            </a:pPr>
            <a:endPar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defRPr/>
            </a:pPr>
            <a:r>
              <a:rPr lang="en-GB" sz="1400" kern="1400" dirty="0">
                <a:solidFill>
                  <a:schemeClr val="tx2"/>
                </a:solidFill>
                <a:latin typeface="Arial" panose="020B0604020202020204" pitchFamily="34" charset="0"/>
                <a:ea typeface="Times New Roman" panose="02020603050405020304" pitchFamily="18" charset="0"/>
                <a:cs typeface="Arial" panose="020B0604020202020204" pitchFamily="34" charset="0"/>
              </a:rPr>
              <a:t>The main areas of proposed development in the PNA locality are predominantly Canford &amp; Creekmoor around Oakley Lane, Magna Road and Knighton Land as well as Poole Town Centre North.</a:t>
            </a:r>
          </a:p>
          <a:p>
            <a:pPr>
              <a:defRPr/>
            </a:pPr>
            <a:endParaRPr lang="en-GB" sz="1200" kern="1400" dirty="0">
              <a:solidFill>
                <a:srgbClr val="000000"/>
              </a:solidFill>
              <a:latin typeface="+mn-lt"/>
              <a:ea typeface="Times New Roman" panose="02020603050405020304" pitchFamily="18" charset="0"/>
            </a:endParaRPr>
          </a:p>
        </p:txBody>
      </p:sp>
      <p:sp>
        <p:nvSpPr>
          <p:cNvPr id="4" name="Title 1">
            <a:extLst>
              <a:ext uri="{FF2B5EF4-FFF2-40B4-BE49-F238E27FC236}">
                <a16:creationId xmlns:a16="http://schemas.microsoft.com/office/drawing/2014/main" id="{D39C9BA4-7286-357D-D58F-7217349D54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Housing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A5607-BEEC-8739-955C-427117F6753C}"/>
              </a:ext>
            </a:extLst>
          </p:cNvPr>
          <p:cNvSpPr>
            <a:spLocks noGrp="1"/>
          </p:cNvSpPr>
          <p:nvPr>
            <p:ph idx="1"/>
          </p:nvPr>
        </p:nvSpPr>
        <p:spPr>
          <a:xfrm>
            <a:off x="611188" y="1251924"/>
            <a:ext cx="4062731" cy="4032250"/>
          </a:xfrm>
        </p:spPr>
        <p:txBody>
          <a:bodyPr/>
          <a:lstStyle/>
          <a:p>
            <a:pPr marL="0" indent="0">
              <a:buNone/>
              <a:defRPr/>
            </a:pPr>
            <a:r>
              <a:rPr lang="en-GB" sz="1400" dirty="0">
                <a:latin typeface="Arial" panose="020B0604020202020204" pitchFamily="34" charset="0"/>
                <a:cs typeface="Arial" panose="020B0604020202020204" pitchFamily="34" charset="0"/>
              </a:rPr>
              <a:t>There are five lower super output areas (LSOAs) in Poole PNA Locality that are in the most deprived national quintile.</a:t>
            </a:r>
          </a:p>
          <a:p>
            <a:pPr marL="0" indent="0">
              <a:defRPr/>
            </a:pPr>
            <a:endParaRPr lang="en-GB" sz="1400" dirty="0">
              <a:latin typeface="Arial" panose="020B0604020202020204" pitchFamily="34" charset="0"/>
              <a:cs typeface="Arial" panose="020B0604020202020204" pitchFamily="34" charset="0"/>
            </a:endParaRPr>
          </a:p>
          <a:p>
            <a:pPr marL="0" indent="0">
              <a:buNone/>
              <a:defRPr/>
            </a:pPr>
            <a:r>
              <a:rPr lang="en-GB" sz="1400" dirty="0">
                <a:latin typeface="Arial" panose="020B0604020202020204" pitchFamily="34" charset="0"/>
                <a:cs typeface="Arial" panose="020B0604020202020204" pitchFamily="34" charset="0"/>
              </a:rPr>
              <a:t>A further 18 LSOAs are among the most 40% deprived.</a:t>
            </a:r>
          </a:p>
          <a:p>
            <a:pPr marL="0" indent="0">
              <a:defRPr/>
            </a:pPr>
            <a:endParaRPr lang="en-GB" sz="1400" dirty="0">
              <a:latin typeface="Arial" panose="020B0604020202020204" pitchFamily="34" charset="0"/>
              <a:cs typeface="Arial" panose="020B0604020202020204" pitchFamily="34" charset="0"/>
            </a:endParaRPr>
          </a:p>
          <a:p>
            <a:pPr marL="0" lvl="0" indent="0">
              <a:spcBef>
                <a:spcPts val="180"/>
              </a:spcBef>
              <a:spcAft>
                <a:spcPts val="180"/>
              </a:spcAft>
              <a:buNone/>
            </a:pPr>
            <a:r>
              <a:rPr lang="en-US" sz="1400" dirty="0">
                <a:effectLst/>
                <a:latin typeface="Arial" panose="020B0604020202020204" pitchFamily="34" charset="0"/>
                <a:ea typeface="Cambria" panose="02040503050406030204" pitchFamily="18" charset="0"/>
                <a:cs typeface="Times New Roman" panose="02020603050405020304" pitchFamily="18" charset="0"/>
              </a:rPr>
              <a:t>17.6% of its population live in the 20% most deprived areas of Bournemouth, Christchurch and Poole.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0" lvl="0" indent="0">
              <a:spcBef>
                <a:spcPts val="180"/>
              </a:spcBef>
              <a:spcAft>
                <a:spcPts val="180"/>
              </a:spcAft>
              <a:buNone/>
            </a:pPr>
            <a:endParaRPr lang="en-US" sz="1400" dirty="0">
              <a:effectLst/>
              <a:latin typeface="Arial" panose="020B0604020202020204" pitchFamily="34" charset="0"/>
              <a:ea typeface="Cambria" panose="02040503050406030204" pitchFamily="18" charset="0"/>
              <a:cs typeface="Times New Roman" panose="02020603050405020304" pitchFamily="18" charset="0"/>
            </a:endParaRPr>
          </a:p>
          <a:p>
            <a:pPr marL="0" lvl="0" indent="0">
              <a:spcBef>
                <a:spcPts val="180"/>
              </a:spcBef>
              <a:spcAft>
                <a:spcPts val="180"/>
              </a:spcAft>
              <a:buNone/>
            </a:pPr>
            <a:r>
              <a:rPr lang="en-US" sz="1400" dirty="0">
                <a:effectLst/>
                <a:latin typeface="Arial" panose="020B0604020202020204" pitchFamily="34" charset="0"/>
                <a:ea typeface="Cambria" panose="02040503050406030204" pitchFamily="18" charset="0"/>
                <a:cs typeface="Times New Roman" panose="02020603050405020304" pitchFamily="18" charset="0"/>
              </a:rPr>
              <a:t>4.5% live in the 20% most deprived areas of England.</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0" indent="0">
              <a:defRPr/>
            </a:pPr>
            <a:endParaRPr lang="en-GB" sz="1100" dirty="0"/>
          </a:p>
          <a:p>
            <a:pPr marL="0" indent="0">
              <a:defRPr/>
            </a:pPr>
            <a:endParaRPr lang="en-GB" sz="1100" dirty="0"/>
          </a:p>
          <a:p>
            <a:pPr>
              <a:defRPr/>
            </a:pPr>
            <a:endParaRPr lang="en-GB" b="1" dirty="0"/>
          </a:p>
          <a:p>
            <a:pPr>
              <a:defRPr/>
            </a:pPr>
            <a:endParaRPr lang="en-GB" dirty="0"/>
          </a:p>
        </p:txBody>
      </p:sp>
      <p:sp>
        <p:nvSpPr>
          <p:cNvPr id="6" name="Title 1">
            <a:extLst>
              <a:ext uri="{FF2B5EF4-FFF2-40B4-BE49-F238E27FC236}">
                <a16:creationId xmlns:a16="http://schemas.microsoft.com/office/drawing/2014/main" id="{3DB7239F-42CE-A80D-AF57-679A7482121C}"/>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Deprivation</a:t>
            </a:r>
          </a:p>
        </p:txBody>
      </p:sp>
      <p:pic>
        <p:nvPicPr>
          <p:cNvPr id="4" name="Picture 3">
            <a:extLst>
              <a:ext uri="{FF2B5EF4-FFF2-40B4-BE49-F238E27FC236}">
                <a16:creationId xmlns:a16="http://schemas.microsoft.com/office/drawing/2014/main" id="{13E479A0-4845-E294-67ED-19FB56DCBDC4}"/>
              </a:ext>
            </a:extLst>
          </p:cNvPr>
          <p:cNvPicPr>
            <a:picLocks noChangeAspect="1"/>
          </p:cNvPicPr>
          <p:nvPr/>
        </p:nvPicPr>
        <p:blipFill>
          <a:blip r:embed="rId3"/>
          <a:stretch>
            <a:fillRect/>
          </a:stretch>
        </p:blipFill>
        <p:spPr>
          <a:xfrm>
            <a:off x="5476351" y="433746"/>
            <a:ext cx="5227826" cy="54623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4446FCCC-FC00-90FB-9BB3-4DD540DA4103}"/>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a:extLst>
              <a:ext uri="{FF2B5EF4-FFF2-40B4-BE49-F238E27FC236}">
                <a16:creationId xmlns:a16="http://schemas.microsoft.com/office/drawing/2014/main" id="{51C89B6D-C062-6DC6-FAC0-9D8AB33CDC01}"/>
              </a:ext>
            </a:extLst>
          </p:cNvPr>
          <p:cNvPicPr>
            <a:picLocks noChangeAspect="1"/>
          </p:cNvPicPr>
          <p:nvPr/>
        </p:nvPicPr>
        <p:blipFill>
          <a:blip r:embed="rId3"/>
          <a:stretch>
            <a:fillRect/>
          </a:stretch>
        </p:blipFill>
        <p:spPr>
          <a:xfrm>
            <a:off x="1557494" y="892432"/>
            <a:ext cx="8888135" cy="5073136"/>
          </a:xfrm>
          <a:prstGeom prst="rect">
            <a:avLst/>
          </a:prstGeom>
        </p:spPr>
      </p:pic>
    </p:spTree>
    <p:extLst>
      <p:ext uri="{BB962C8B-B14F-4D97-AF65-F5344CB8AC3E}">
        <p14:creationId xmlns:p14="http://schemas.microsoft.com/office/powerpoint/2010/main" val="34050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D9B81E-F528-AA7D-AD12-C105D1590A7E}"/>
              </a:ext>
            </a:extLst>
          </p:cNvPr>
          <p:cNvSpPr txBox="1">
            <a:spLocks noChangeArrowheads="1"/>
          </p:cNvSpPr>
          <p:nvPr/>
        </p:nvSpPr>
        <p:spPr bwMode="auto">
          <a:xfrm>
            <a:off x="2201863" y="174625"/>
            <a:ext cx="7772400" cy="647700"/>
          </a:xfrm>
          <a:prstGeom prst="rect">
            <a:avLst/>
          </a:prstGeom>
          <a:noFill/>
          <a:ln>
            <a:noFill/>
          </a:ln>
        </p:spPr>
        <p:txBody>
          <a:bodyPr anchor="ctr"/>
          <a:lstStyle>
            <a:lvl1pPr algn="l" rtl="0" eaLnBrk="0" fontAlgn="base" hangingPunct="0">
              <a:spcBef>
                <a:spcPct val="0"/>
              </a:spcBef>
              <a:spcAft>
                <a:spcPct val="0"/>
              </a:spcAft>
              <a:tabLst>
                <a:tab pos="0" algn="l"/>
              </a:tabLst>
              <a:defRPr sz="3200">
                <a:solidFill>
                  <a:schemeClr val="tx1"/>
                </a:solidFill>
                <a:latin typeface="+mj-lt"/>
                <a:ea typeface="+mj-ea"/>
                <a:cs typeface="ＭＳ Ｐゴシック" charset="0"/>
              </a:defRPr>
            </a:lvl1pPr>
            <a:lvl2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tabLst>
                <a:tab pos="0" algn="l"/>
              </a:tabLst>
              <a:defRPr sz="3200">
                <a:solidFill>
                  <a:schemeClr val="tx1"/>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a:solidFill>
                  <a:schemeClr val="bg1"/>
                </a:solidFill>
                <a:latin typeface="Arial" charset="0"/>
                <a:ea typeface="ＭＳ Ｐゴシック" charset="0"/>
              </a:defRPr>
            </a:lvl6pPr>
            <a:lvl7pPr marL="914400" algn="l" rtl="0" eaLnBrk="0" fontAlgn="base" hangingPunct="0">
              <a:spcBef>
                <a:spcPct val="0"/>
              </a:spcBef>
              <a:spcAft>
                <a:spcPct val="0"/>
              </a:spcAft>
              <a:defRPr sz="3200">
                <a:solidFill>
                  <a:schemeClr val="bg1"/>
                </a:solidFill>
                <a:latin typeface="Arial" charset="0"/>
                <a:ea typeface="ＭＳ Ｐゴシック" charset="0"/>
              </a:defRPr>
            </a:lvl7pPr>
            <a:lvl8pPr marL="1371600" algn="l" rtl="0" eaLnBrk="0" fontAlgn="base" hangingPunct="0">
              <a:spcBef>
                <a:spcPct val="0"/>
              </a:spcBef>
              <a:spcAft>
                <a:spcPct val="0"/>
              </a:spcAft>
              <a:defRPr sz="3200">
                <a:solidFill>
                  <a:schemeClr val="bg1"/>
                </a:solidFill>
                <a:latin typeface="Arial" charset="0"/>
                <a:ea typeface="ＭＳ Ｐゴシック" charset="0"/>
              </a:defRPr>
            </a:lvl8pPr>
            <a:lvl9pPr marL="1828800" algn="l" rtl="0" eaLnBrk="0" fontAlgn="base" hangingPunct="0">
              <a:spcBef>
                <a:spcPct val="0"/>
              </a:spcBef>
              <a:spcAft>
                <a:spcPct val="0"/>
              </a:spcAft>
              <a:defRPr sz="3200">
                <a:solidFill>
                  <a:schemeClr val="bg1"/>
                </a:solidFill>
                <a:latin typeface="Arial" charset="0"/>
                <a:ea typeface="ＭＳ Ｐゴシック" charset="0"/>
              </a:defRPr>
            </a:lvl9pPr>
          </a:lstStyle>
          <a:p>
            <a:pPr>
              <a:defRPr/>
            </a:pPr>
            <a:endParaRPr lang="en-US" altLang="en-US" kern="0" dirty="0"/>
          </a:p>
        </p:txBody>
      </p:sp>
      <p:sp>
        <p:nvSpPr>
          <p:cNvPr id="2" name="Title 1">
            <a:extLst>
              <a:ext uri="{FF2B5EF4-FFF2-40B4-BE49-F238E27FC236}">
                <a16:creationId xmlns:a16="http://schemas.microsoft.com/office/drawing/2014/main" id="{75931CC2-24EA-16E7-BD05-B9C81F8559B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a:extLst>
              <a:ext uri="{FF2B5EF4-FFF2-40B4-BE49-F238E27FC236}">
                <a16:creationId xmlns:a16="http://schemas.microsoft.com/office/drawing/2014/main" id="{745E5FAF-61FA-0A57-C5DC-8784E31E2C82}"/>
              </a:ext>
            </a:extLst>
          </p:cNvPr>
          <p:cNvPicPr>
            <a:picLocks noChangeAspect="1"/>
          </p:cNvPicPr>
          <p:nvPr/>
        </p:nvPicPr>
        <p:blipFill>
          <a:blip r:embed="rId3"/>
          <a:stretch>
            <a:fillRect/>
          </a:stretch>
        </p:blipFill>
        <p:spPr>
          <a:xfrm>
            <a:off x="1551448" y="887054"/>
            <a:ext cx="9089103" cy="5187844"/>
          </a:xfrm>
          <a:prstGeom prst="rect">
            <a:avLst/>
          </a:prstGeom>
        </p:spPr>
      </p:pic>
    </p:spTree>
    <p:extLst>
      <p:ext uri="{BB962C8B-B14F-4D97-AF65-F5344CB8AC3E}">
        <p14:creationId xmlns:p14="http://schemas.microsoft.com/office/powerpoint/2010/main" val="30277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11F60-69A2-4652-9F3D-CF2C043C4BB8}"/>
            </a:ext>
          </a:extLst>
        </p:cNvPr>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D0D1869A-8C4F-757E-6F40-91AD5211AD81}"/>
              </a:ext>
            </a:extLst>
          </p:cNvPr>
          <p:cNvSpPr>
            <a:spLocks noGrp="1" noChangeArrowheads="1"/>
          </p:cNvSpPr>
          <p:nvPr>
            <p:ph idx="1"/>
          </p:nvPr>
        </p:nvSpPr>
        <p:spPr>
          <a:xfrm>
            <a:off x="580103" y="1573160"/>
            <a:ext cx="4363769" cy="2287093"/>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To understand the health needs and wider determinants of health in the PNA Locality, a national profiling tool has been used.  This compares local level data with the English average and highlights any areas that are significantly different.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overview chart visualises the data and for each indicator it highlights whether the value is lower or higher to national rates using a 99.8% confidence interval</a:t>
            </a:r>
            <a:r>
              <a:rPr lang="en-GB" altLang="en-US" sz="1400" dirty="0">
                <a:latin typeface="Calibri" panose="020F0502020204030204" pitchFamily="34" charset="0"/>
                <a:ea typeface="Calibri" panose="020F0502020204030204" pitchFamily="34" charset="0"/>
                <a:cs typeface="Calibri" panose="020F0502020204030204" pitchFamily="34" charset="0"/>
              </a:rPr>
              <a:t>. </a:t>
            </a:r>
          </a:p>
        </p:txBody>
      </p:sp>
      <p:sp>
        <p:nvSpPr>
          <p:cNvPr id="5" name="Title 1">
            <a:extLst>
              <a:ext uri="{FF2B5EF4-FFF2-40B4-BE49-F238E27FC236}">
                <a16:creationId xmlns:a16="http://schemas.microsoft.com/office/drawing/2014/main" id="{103ECCF4-4550-F4DE-7D3E-BA1042CD1EE1}"/>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 screen&#10;&#10;AI-generated content may be incorrect.">
            <a:extLst>
              <a:ext uri="{FF2B5EF4-FFF2-40B4-BE49-F238E27FC236}">
                <a16:creationId xmlns:a16="http://schemas.microsoft.com/office/drawing/2014/main" id="{41710A84-D873-9539-77B2-40EC4E8E6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408" y="757595"/>
            <a:ext cx="5696712" cy="5284771"/>
          </a:xfrm>
          <a:prstGeom prst="rect">
            <a:avLst/>
          </a:prstGeom>
        </p:spPr>
      </p:pic>
    </p:spTree>
    <p:extLst>
      <p:ext uri="{BB962C8B-B14F-4D97-AF65-F5344CB8AC3E}">
        <p14:creationId xmlns:p14="http://schemas.microsoft.com/office/powerpoint/2010/main" val="3004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CE79DDEA-A09C-2120-FE24-CB091495A51E}"/>
              </a:ext>
            </a:extLst>
          </p:cNvPr>
          <p:cNvSpPr>
            <a:spLocks noGrp="1" noChangeArrowheads="1"/>
          </p:cNvSpPr>
          <p:nvPr>
            <p:ph idx="1"/>
          </p:nvPr>
        </p:nvSpPr>
        <p:spPr>
          <a:xfrm>
            <a:off x="690255" y="1094031"/>
            <a:ext cx="3222984" cy="2927362"/>
          </a:xfrm>
        </p:spPr>
        <p:txBody>
          <a:bodyPr>
            <a:noAutofit/>
          </a:bodyPr>
          <a:lstStyle/>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Local Health provides evidence of inequalities within local areas aggregated to represent this PNA Locality. </a:t>
            </a:r>
          </a:p>
          <a:p>
            <a:pPr marL="0" indent="0">
              <a:lnSpc>
                <a:spcPct val="100000"/>
              </a:lnSpc>
              <a:buNone/>
            </a:pPr>
            <a:r>
              <a:rPr lang="en-GB" altLang="en-US" sz="1400" dirty="0">
                <a:latin typeface="Arial" panose="020B0604020202020204" pitchFamily="34" charset="0"/>
                <a:ea typeface="Calibri" panose="020F0502020204030204" pitchFamily="34" charset="0"/>
                <a:cs typeface="Arial" panose="020B0604020202020204" pitchFamily="34" charset="0"/>
              </a:rPr>
              <a:t>The spine chart below visualises the data and for each indicator it highlights whether the value is significantly different to national rates using a 95% confidence interval. </a:t>
            </a:r>
          </a:p>
        </p:txBody>
      </p:sp>
      <p:sp>
        <p:nvSpPr>
          <p:cNvPr id="4" name="Title 1">
            <a:extLst>
              <a:ext uri="{FF2B5EF4-FFF2-40B4-BE49-F238E27FC236}">
                <a16:creationId xmlns:a16="http://schemas.microsoft.com/office/drawing/2014/main" id="{D1A37AD3-DA40-57B3-FB7C-EEB32DE4232E}"/>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Health and Wider Determinants</a:t>
            </a:r>
          </a:p>
        </p:txBody>
      </p:sp>
      <p:pic>
        <p:nvPicPr>
          <p:cNvPr id="3" name="Picture 2" descr="A screenshot of a computer screen&#10;&#10;AI-generated content may be incorrect.">
            <a:extLst>
              <a:ext uri="{FF2B5EF4-FFF2-40B4-BE49-F238E27FC236}">
                <a16:creationId xmlns:a16="http://schemas.microsoft.com/office/drawing/2014/main" id="{C397AF79-2EE8-C560-7326-AF33082A0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408" y="757596"/>
            <a:ext cx="6967728" cy="52999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16B38F-C1EB-A3E4-5B41-10C79FA87567}"/>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Introduction </a:t>
            </a:r>
          </a:p>
        </p:txBody>
      </p:sp>
      <p:sp>
        <p:nvSpPr>
          <p:cNvPr id="2" name="Content Placeholder 2">
            <a:extLst>
              <a:ext uri="{FF2B5EF4-FFF2-40B4-BE49-F238E27FC236}">
                <a16:creationId xmlns:a16="http://schemas.microsoft.com/office/drawing/2014/main" id="{DC31B907-B51B-DA99-2115-7341B3B3B57D}"/>
              </a:ext>
            </a:extLst>
          </p:cNvPr>
          <p:cNvSpPr>
            <a:spLocks noGrp="1" noChangeArrowheads="1"/>
          </p:cNvSpPr>
          <p:nvPr>
            <p:ph idx="1"/>
          </p:nvPr>
        </p:nvSpPr>
        <p:spPr>
          <a:xfrm>
            <a:off x="611188" y="757596"/>
            <a:ext cx="4186954" cy="4905785"/>
          </a:xfrm>
        </p:spPr>
        <p:txBody>
          <a:bodyPr>
            <a:normAutofit fontScale="40000" lnSpcReduction="20000"/>
          </a:bodyPr>
          <a:lstStyle/>
          <a:p>
            <a:pPr marL="0" indent="0">
              <a:lnSpc>
                <a:spcPct val="120000"/>
              </a:lnSpc>
              <a:buNone/>
              <a:defRPr/>
            </a:pPr>
            <a:r>
              <a:rPr lang="en-GB" altLang="en-US" sz="2900" dirty="0">
                <a:latin typeface="Arial" panose="020B0604020202020204" pitchFamily="34" charset="0"/>
                <a:ea typeface="Calibri" panose="020F0502020204030204" pitchFamily="34" charset="0"/>
                <a:cs typeface="Arial" panose="020B0604020202020204" pitchFamily="34" charset="0"/>
              </a:rPr>
              <a:t>Poole PNA Locality Area is within BCP Council. It is largely urban with a higher proportion of older people compared to the BCP average.  The Neighbourhood Area is relatively less deprived compared to both local and national levels but has pockets of </a:t>
            </a:r>
            <a:r>
              <a:rPr lang="en-GB" altLang="en-US" sz="2900">
                <a:latin typeface="Arial" panose="020B0604020202020204" pitchFamily="34" charset="0"/>
                <a:ea typeface="Calibri" panose="020F0502020204030204" pitchFamily="34" charset="0"/>
                <a:cs typeface="Arial" panose="020B0604020202020204" pitchFamily="34" charset="0"/>
              </a:rPr>
              <a:t>high deprivation. </a:t>
            </a:r>
            <a:endParaRPr lang="en-GB" altLang="en-US" sz="2900"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defRPr/>
            </a:pPr>
            <a:r>
              <a:rPr lang="en-GB" altLang="en-US" sz="2900" dirty="0">
                <a:latin typeface="Arial" panose="020B0604020202020204" pitchFamily="34" charset="0"/>
                <a:ea typeface="Calibri" panose="020F0502020204030204" pitchFamily="34" charset="0"/>
                <a:cs typeface="Arial" panose="020B0604020202020204" pitchFamily="34" charset="0"/>
              </a:rPr>
              <a:t>Notable housing growth will mainly be seen in Poole around Canford &amp; Creekmoor and in the town centre. </a:t>
            </a:r>
          </a:p>
          <a:p>
            <a:pPr marL="0" indent="0">
              <a:lnSpc>
                <a:spcPct val="120000"/>
              </a:lnSpc>
              <a:buNone/>
              <a:defRPr/>
            </a:pPr>
            <a:r>
              <a:rPr lang="en-GB" altLang="en-US" sz="2900" dirty="0">
                <a:latin typeface="Arial" panose="020B0604020202020204" pitchFamily="34" charset="0"/>
                <a:ea typeface="Calibri" panose="020F0502020204030204" pitchFamily="34" charset="0"/>
                <a:cs typeface="Arial" panose="020B0604020202020204" pitchFamily="34" charset="0"/>
              </a:rPr>
              <a:t>An analysis of health and the wider determinants of health highlights poor outcomes for hospital admissions for coronary heart disease, stroke, heart attack, hip fractures, hospital admissions for self-harm, alcohol conditions. </a:t>
            </a:r>
          </a:p>
          <a:p>
            <a:pPr marL="0" indent="0">
              <a:lnSpc>
                <a:spcPct val="120000"/>
              </a:lnSpc>
              <a:buNone/>
              <a:defRPr/>
            </a:pPr>
            <a:r>
              <a:rPr lang="en-GB" altLang="en-US" sz="2900" dirty="0">
                <a:latin typeface="Arial" panose="020B0604020202020204" pitchFamily="34" charset="0"/>
                <a:ea typeface="Calibri" panose="020F0502020204030204" pitchFamily="34" charset="0"/>
                <a:cs typeface="Arial" panose="020B0604020202020204" pitchFamily="34" charset="0"/>
              </a:rPr>
              <a:t>There are currently 25 pharmacies within the locality as of January 2025. The following headings have been used to describe the PNA locality in more detail:</a:t>
            </a:r>
          </a:p>
          <a:p>
            <a:pPr marL="0" indent="0">
              <a:lnSpc>
                <a:spcPct val="120000"/>
              </a:lnSpc>
              <a:defRPr/>
            </a:pPr>
            <a:endParaRPr lang="en-GB" altLang="en-US" sz="29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20000"/>
              </a:lnSpc>
              <a:buFont typeface="Arial" panose="020B0604020202020204" pitchFamily="34" charset="0"/>
              <a:buChar char="•"/>
              <a:defRPr/>
            </a:pPr>
            <a:r>
              <a:rPr lang="en-GB" altLang="en-US" sz="2900" dirty="0">
                <a:latin typeface="Arial" panose="020B0604020202020204" pitchFamily="34" charset="0"/>
                <a:ea typeface="Calibri" panose="020F0502020204030204" pitchFamily="34" charset="0"/>
                <a:cs typeface="Arial" panose="020B0604020202020204" pitchFamily="34" charset="0"/>
              </a:rPr>
              <a:t>Number of pharmacies, openings hours &amp; services</a:t>
            </a:r>
          </a:p>
          <a:p>
            <a:pPr marL="171450" indent="-171450">
              <a:lnSpc>
                <a:spcPct val="120000"/>
              </a:lnSpc>
              <a:buFont typeface="Arial" panose="020B0604020202020204" pitchFamily="34" charset="0"/>
              <a:buChar char="•"/>
              <a:defRPr/>
            </a:pPr>
            <a:r>
              <a:rPr lang="en-GB" altLang="en-US" sz="2900" dirty="0">
                <a:latin typeface="Arial" panose="020B0604020202020204" pitchFamily="34" charset="0"/>
                <a:ea typeface="Calibri" panose="020F0502020204030204" pitchFamily="34" charset="0"/>
                <a:cs typeface="Arial" panose="020B0604020202020204" pitchFamily="34" charset="0"/>
              </a:rPr>
              <a:t>Demographics &amp; Deprivation</a:t>
            </a:r>
          </a:p>
          <a:p>
            <a:pPr marL="171450" indent="-171450">
              <a:lnSpc>
                <a:spcPct val="120000"/>
              </a:lnSpc>
              <a:buFont typeface="Arial" panose="020B0604020202020204" pitchFamily="34" charset="0"/>
              <a:buChar char="•"/>
              <a:defRPr/>
            </a:pPr>
            <a:r>
              <a:rPr lang="en-GB" altLang="en-US" sz="2900" dirty="0">
                <a:latin typeface="Arial" panose="020B0604020202020204" pitchFamily="34" charset="0"/>
                <a:ea typeface="Calibri" panose="020F0502020204030204" pitchFamily="34" charset="0"/>
                <a:cs typeface="Arial" panose="020B0604020202020204" pitchFamily="34" charset="0"/>
              </a:rPr>
              <a:t>Housing</a:t>
            </a:r>
          </a:p>
          <a:p>
            <a:pPr marL="171450" indent="-171450">
              <a:lnSpc>
                <a:spcPct val="120000"/>
              </a:lnSpc>
              <a:buFont typeface="Arial" panose="020B0604020202020204" pitchFamily="34" charset="0"/>
              <a:buChar char="•"/>
              <a:defRPr/>
            </a:pPr>
            <a:r>
              <a:rPr lang="en-GB" altLang="en-US" sz="2900" dirty="0">
                <a:latin typeface="Arial" panose="020B0604020202020204" pitchFamily="34" charset="0"/>
                <a:ea typeface="Calibri" panose="020F0502020204030204" pitchFamily="34" charset="0"/>
                <a:cs typeface="Arial" panose="020B0604020202020204" pitchFamily="34" charset="0"/>
              </a:rPr>
              <a:t>Health and Wider Determinants</a:t>
            </a:r>
          </a:p>
          <a:p>
            <a:pPr marL="171450" indent="-171450">
              <a:buFont typeface="Arial" panose="020B0604020202020204" pitchFamily="34" charset="0"/>
              <a:buChar char="•"/>
              <a:defRPr/>
            </a:pPr>
            <a:endParaRPr lang="en-GB" altLang="en-US" sz="1100" dirty="0"/>
          </a:p>
          <a:p>
            <a:pPr marL="171450" indent="-171450">
              <a:buFont typeface="Arial" panose="020B0604020202020204" pitchFamily="34" charset="0"/>
              <a:buChar char="•"/>
              <a:defRPr/>
            </a:pPr>
            <a:endParaRPr lang="en-GB" altLang="en-US" sz="1100" dirty="0"/>
          </a:p>
          <a:p>
            <a:pPr>
              <a:defRPr/>
            </a:pPr>
            <a:endParaRPr lang="en-GB" altLang="en-US" dirty="0"/>
          </a:p>
          <a:p>
            <a:pPr>
              <a:defRPr/>
            </a:pPr>
            <a:endParaRPr lang="en-GB" altLang="en-US" dirty="0"/>
          </a:p>
        </p:txBody>
      </p:sp>
      <p:grpSp>
        <p:nvGrpSpPr>
          <p:cNvPr id="14" name="Group 13">
            <a:extLst>
              <a:ext uri="{FF2B5EF4-FFF2-40B4-BE49-F238E27FC236}">
                <a16:creationId xmlns:a16="http://schemas.microsoft.com/office/drawing/2014/main" id="{CF02DD2F-F81B-79E4-B52F-04F14F8CEBF5}"/>
              </a:ext>
            </a:extLst>
          </p:cNvPr>
          <p:cNvGrpSpPr/>
          <p:nvPr/>
        </p:nvGrpSpPr>
        <p:grpSpPr>
          <a:xfrm>
            <a:off x="10091582" y="556034"/>
            <a:ext cx="1963778" cy="1931527"/>
            <a:chOff x="4262181" y="604443"/>
            <a:chExt cx="4377701" cy="5649113"/>
          </a:xfrm>
        </p:grpSpPr>
        <p:pic>
          <p:nvPicPr>
            <p:cNvPr id="11" name="Picture 10" descr="A screenshot of a phone&#10;&#10;AI-generated content may be incorrect.">
              <a:extLst>
                <a:ext uri="{FF2B5EF4-FFF2-40B4-BE49-F238E27FC236}">
                  <a16:creationId xmlns:a16="http://schemas.microsoft.com/office/drawing/2014/main" id="{BE089FE6-54B4-1534-0368-480F7AF42A87}"/>
                </a:ext>
              </a:extLst>
            </p:cNvPr>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4262181" y="604443"/>
              <a:ext cx="3667637" cy="5649113"/>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FE9FE779-6B42-4D89-0090-627BEBA7D4D4}"/>
                </a:ext>
              </a:extLst>
            </p:cNvPr>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7868249" y="604443"/>
              <a:ext cx="771633" cy="5649113"/>
            </a:xfrm>
            <a:prstGeom prst="rect">
              <a:avLst/>
            </a:prstGeom>
          </p:spPr>
        </p:pic>
      </p:grpSp>
      <p:pic>
        <p:nvPicPr>
          <p:cNvPr id="4" name="Picture 3">
            <a:extLst>
              <a:ext uri="{FF2B5EF4-FFF2-40B4-BE49-F238E27FC236}">
                <a16:creationId xmlns:a16="http://schemas.microsoft.com/office/drawing/2014/main" id="{E788B297-4C1E-C48C-9CDF-D396E982A43A}"/>
              </a:ext>
            </a:extLst>
          </p:cNvPr>
          <p:cNvPicPr>
            <a:picLocks noChangeAspect="1"/>
          </p:cNvPicPr>
          <p:nvPr/>
        </p:nvPicPr>
        <p:blipFill>
          <a:blip r:embed="rId4"/>
          <a:stretch>
            <a:fillRect/>
          </a:stretch>
        </p:blipFill>
        <p:spPr>
          <a:xfrm>
            <a:off x="5034700" y="414510"/>
            <a:ext cx="4820323" cy="55919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1F34-5B39-FB24-BD21-012AA1D0E218}"/>
            </a:ext>
          </a:extLst>
        </p:cNvPr>
        <p:cNvGrpSpPr/>
        <p:nvPr/>
      </p:nvGrpSpPr>
      <p:grpSpPr>
        <a:xfrm>
          <a:off x="0" y="0"/>
          <a:ext cx="0" cy="0"/>
          <a:chOff x="0" y="0"/>
          <a:chExt cx="0" cy="0"/>
        </a:xfrm>
      </p:grpSpPr>
      <p:sp>
        <p:nvSpPr>
          <p:cNvPr id="21507" name="TextBox 5">
            <a:extLst>
              <a:ext uri="{FF2B5EF4-FFF2-40B4-BE49-F238E27FC236}">
                <a16:creationId xmlns:a16="http://schemas.microsoft.com/office/drawing/2014/main" id="{D39FD14A-A206-3F52-DA03-7AFE5E6F4BF4}"/>
              </a:ext>
            </a:extLst>
          </p:cNvPr>
          <p:cNvSpPr txBox="1">
            <a:spLocks noChangeArrowheads="1"/>
          </p:cNvSpPr>
          <p:nvPr/>
        </p:nvSpPr>
        <p:spPr bwMode="auto">
          <a:xfrm>
            <a:off x="451669" y="757596"/>
            <a:ext cx="10766938" cy="6112827"/>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Of the 25 pharmacies,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24 providing Pharmacy First services.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13 independent pharmacies.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12 pharmacies owned by national pharmacy chains: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Four by Rowlands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Three by Boots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Two by Day Lewis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Asda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Avicenna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by </a:t>
            </a:r>
            <a:r>
              <a:rPr lang="en-US" sz="1400" dirty="0" err="1">
                <a:effectLst/>
                <a:latin typeface="Arial" panose="020B0604020202020204" pitchFamily="34" charset="0"/>
                <a:ea typeface="Cambria" panose="02040503050406030204" pitchFamily="18" charset="0"/>
                <a:cs typeface="Times New Roman" panose="02020603050405020304" pitchFamily="18" charset="0"/>
              </a:rPr>
              <a:t>Jhoots</a:t>
            </a:r>
            <a:r>
              <a:rPr lang="en-US" sz="1400" dirty="0">
                <a:effectLst/>
                <a:latin typeface="Arial" panose="020B0604020202020204" pitchFamily="34" charset="0"/>
                <a:ea typeface="Cambria" panose="02040503050406030204" pitchFamily="18" charset="0"/>
                <a:cs typeface="Times New Roman" panose="02020603050405020304" pitchFamily="18" charset="0"/>
              </a:rPr>
              <a:t>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21 pharmacies with 40-hour contracts and four pharmacies with 72-hour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One distance-selling pharmacy</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with local pharmaceutical services contracts</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Aft>
                <a:spcPts val="100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dispensing appliance contractors (DAC).</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B748B699-0507-50CD-10B9-653ADCD153E8}"/>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spTree>
    <p:extLst>
      <p:ext uri="{BB962C8B-B14F-4D97-AF65-F5344CB8AC3E}">
        <p14:creationId xmlns:p14="http://schemas.microsoft.com/office/powerpoint/2010/main" val="26298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3F882-CDDF-8F55-CF4C-A2EB8B98B97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9FB7-B050-C5E9-6B59-F2D9AF8D1A4C}"/>
              </a:ext>
            </a:extLst>
          </p:cNvPr>
          <p:cNvSpPr>
            <a:spLocks noChangeArrowheads="1"/>
          </p:cNvSpPr>
          <p:nvPr/>
        </p:nvSpPr>
        <p:spPr bwMode="auto">
          <a:xfrm>
            <a:off x="670481" y="1023536"/>
            <a:ext cx="108510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ea typeface="Calibri" panose="020F0502020204030204" pitchFamily="34" charset="0"/>
                <a:cs typeface="Arial" panose="020B0604020202020204" pitchFamily="34" charset="0"/>
              </a:rPr>
              <a:t>The t</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able below shows the provision in Poole PNA Locality since the last PNA was published. There is no national expectation or standard on the ratio of pharmacies to population. These ratios do not consider the size and staffing of pharmacies which will determine the size of the population they are able to serve.</a:t>
            </a:r>
            <a:endPar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Number and rate of pharmacies and items dispensed in </a:t>
            </a:r>
            <a:r>
              <a:rPr lang="en-US" altLang="en-US" sz="1400" dirty="0">
                <a:latin typeface="Arial" panose="020B0604020202020204" pitchFamily="34" charset="0"/>
                <a:ea typeface="Calibri" panose="020F0502020204030204" pitchFamily="34" charset="0"/>
                <a:cs typeface="Arial" panose="020B0604020202020204" pitchFamily="34" charset="0"/>
              </a:rPr>
              <a:t>Poole</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PNA Locality, 2021/22 - 2024/25 (8 months).</a:t>
            </a:r>
          </a:p>
        </p:txBody>
      </p:sp>
      <p:sp>
        <p:nvSpPr>
          <p:cNvPr id="6" name="Rectangle 1">
            <a:extLst>
              <a:ext uri="{FF2B5EF4-FFF2-40B4-BE49-F238E27FC236}">
                <a16:creationId xmlns:a16="http://schemas.microsoft.com/office/drawing/2014/main" id="{AD39A0D2-474C-2943-20A0-F2BBC786F1F8}"/>
              </a:ext>
            </a:extLst>
          </p:cNvPr>
          <p:cNvSpPr>
            <a:spLocks noChangeArrowheads="1"/>
          </p:cNvSpPr>
          <p:nvPr/>
        </p:nvSpPr>
        <p:spPr bwMode="auto">
          <a:xfrm>
            <a:off x="576212" y="4899593"/>
            <a:ext cx="108510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Source: NHS Business Services Authority</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Cambria" panose="02040503050406030204" pitchFamily="18" charset="0"/>
                <a:cs typeface="Arial" panose="020B0604020202020204" pitchFamily="34" charset="0"/>
              </a:rPr>
              <a:t>Notes: Populations for locality and local authority are based on ONS mid-year population estimates. The population for each financial year is taken as the mid-year estimate for the first of the two years that make up the financial year. For example, for 2021/22 the population is taken as the mid-year estimate for 2021. If that year is not yet available, the latest available year is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2A8365BF-8CEA-4817-7EDB-0D9496365C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Pharmacies </a:t>
            </a:r>
          </a:p>
        </p:txBody>
      </p:sp>
      <p:graphicFrame>
        <p:nvGraphicFramePr>
          <p:cNvPr id="5" name="Table 4">
            <a:extLst>
              <a:ext uri="{FF2B5EF4-FFF2-40B4-BE49-F238E27FC236}">
                <a16:creationId xmlns:a16="http://schemas.microsoft.com/office/drawing/2014/main" id="{4552237F-E39D-79AA-9DDB-FDEE8769669B}"/>
              </a:ext>
            </a:extLst>
          </p:cNvPr>
          <p:cNvGraphicFramePr>
            <a:graphicFrameLocks noGrp="1"/>
          </p:cNvGraphicFramePr>
          <p:nvPr>
            <p:extLst>
              <p:ext uri="{D42A27DB-BD31-4B8C-83A1-F6EECF244321}">
                <p14:modId xmlns:p14="http://schemas.microsoft.com/office/powerpoint/2010/main" val="2787985964"/>
              </p:ext>
            </p:extLst>
          </p:nvPr>
        </p:nvGraphicFramePr>
        <p:xfrm>
          <a:off x="764751" y="2300809"/>
          <a:ext cx="9595104" cy="2598784"/>
        </p:xfrm>
        <a:graphic>
          <a:graphicData uri="http://schemas.openxmlformats.org/drawingml/2006/table">
            <a:tbl>
              <a:tblPr firstRow="1" bandRow="1" bandCol="1">
                <a:tableStyleId>{5C22544A-7EE6-4342-B048-85BDC9FD1C3A}</a:tableStyleId>
              </a:tblPr>
              <a:tblGrid>
                <a:gridCol w="939271">
                  <a:extLst>
                    <a:ext uri="{9D8B030D-6E8A-4147-A177-3AD203B41FA5}">
                      <a16:colId xmlns:a16="http://schemas.microsoft.com/office/drawing/2014/main" val="1957868448"/>
                    </a:ext>
                  </a:extLst>
                </a:gridCol>
                <a:gridCol w="1780372">
                  <a:extLst>
                    <a:ext uri="{9D8B030D-6E8A-4147-A177-3AD203B41FA5}">
                      <a16:colId xmlns:a16="http://schemas.microsoft.com/office/drawing/2014/main" val="2298202700"/>
                    </a:ext>
                  </a:extLst>
                </a:gridCol>
                <a:gridCol w="1242756">
                  <a:extLst>
                    <a:ext uri="{9D8B030D-6E8A-4147-A177-3AD203B41FA5}">
                      <a16:colId xmlns:a16="http://schemas.microsoft.com/office/drawing/2014/main" val="2930977587"/>
                    </a:ext>
                  </a:extLst>
                </a:gridCol>
                <a:gridCol w="1428408">
                  <a:extLst>
                    <a:ext uri="{9D8B030D-6E8A-4147-A177-3AD203B41FA5}">
                      <a16:colId xmlns:a16="http://schemas.microsoft.com/office/drawing/2014/main" val="1591791118"/>
                    </a:ext>
                  </a:extLst>
                </a:gridCol>
                <a:gridCol w="1682204">
                  <a:extLst>
                    <a:ext uri="{9D8B030D-6E8A-4147-A177-3AD203B41FA5}">
                      <a16:colId xmlns:a16="http://schemas.microsoft.com/office/drawing/2014/main" val="1668125599"/>
                    </a:ext>
                  </a:extLst>
                </a:gridCol>
                <a:gridCol w="1285892">
                  <a:extLst>
                    <a:ext uri="{9D8B030D-6E8A-4147-A177-3AD203B41FA5}">
                      <a16:colId xmlns:a16="http://schemas.microsoft.com/office/drawing/2014/main" val="2079754953"/>
                    </a:ext>
                  </a:extLst>
                </a:gridCol>
                <a:gridCol w="1236201">
                  <a:extLst>
                    <a:ext uri="{9D8B030D-6E8A-4147-A177-3AD203B41FA5}">
                      <a16:colId xmlns:a16="http://schemas.microsoft.com/office/drawing/2014/main" val="2377952165"/>
                    </a:ext>
                  </a:extLst>
                </a:gridCol>
              </a:tblGrid>
              <a:tr h="187130">
                <a:tc>
                  <a:txBody>
                    <a:bodyPr/>
                    <a:lstStyle/>
                    <a:p>
                      <a:pPr>
                        <a:spcBef>
                          <a:spcPts val="180"/>
                        </a:spcBef>
                        <a:spcAft>
                          <a:spcPts val="180"/>
                        </a:spcAft>
                      </a:pPr>
                      <a:r>
                        <a:rPr lang="en-US" sz="1200">
                          <a:effectLst/>
                        </a:rPr>
                        <a:t>Financial Year</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Area</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pharmacies in latest month of FY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Pharmacies per 100,000 population</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Number of dispensed items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tc>
                  <a:txBody>
                    <a:bodyPr/>
                    <a:lstStyle/>
                    <a:p>
                      <a:pPr>
                        <a:spcBef>
                          <a:spcPts val="180"/>
                        </a:spcBef>
                        <a:spcAft>
                          <a:spcPts val="180"/>
                        </a:spcAft>
                      </a:pPr>
                      <a:r>
                        <a:rPr lang="en-US" sz="1200">
                          <a:effectLst/>
                        </a:rPr>
                        <a:t>Items dispensed per head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89342104"/>
                  </a:ext>
                </a:extLst>
              </a:tr>
              <a:tr h="283936">
                <a:tc>
                  <a:txBody>
                    <a:bodyPr/>
                    <a:lstStyle/>
                    <a:p>
                      <a:pPr>
                        <a:spcBef>
                          <a:spcPts val="180"/>
                        </a:spcBef>
                        <a:spcAft>
                          <a:spcPts val="180"/>
                        </a:spcAft>
                      </a:pPr>
                      <a:r>
                        <a:rPr lang="en-US" sz="1200">
                          <a:effectLst/>
                        </a:rPr>
                        <a:t>2021/22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157,195</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2,578,070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1418995"/>
                  </a:ext>
                </a:extLst>
              </a:tr>
              <a:tr h="283936">
                <a:tc>
                  <a:txBody>
                    <a:bodyPr/>
                    <a:lstStyle/>
                    <a:p>
                      <a:pPr>
                        <a:spcBef>
                          <a:spcPts val="180"/>
                        </a:spcBef>
                        <a:spcAft>
                          <a:spcPts val="180"/>
                        </a:spcAft>
                      </a:pPr>
                      <a:r>
                        <a:rPr lang="en-US" sz="1200">
                          <a:effectLst/>
                        </a:rPr>
                        <a:t>2022/23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157,190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18.4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2,659,860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16.9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5499674"/>
                  </a:ext>
                </a:extLst>
              </a:tr>
              <a:tr h="283936">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157,190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2,674,093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40806833"/>
                  </a:ext>
                </a:extLst>
              </a:tr>
              <a:tr h="283936">
                <a:tc>
                  <a:txBody>
                    <a:bodyPr/>
                    <a:lstStyle/>
                    <a:p>
                      <a:pPr>
                        <a:spcBef>
                          <a:spcPts val="180"/>
                        </a:spcBef>
                        <a:spcAft>
                          <a:spcPts val="180"/>
                        </a:spcAft>
                      </a:pPr>
                      <a:r>
                        <a:rPr lang="en-US" sz="1200">
                          <a:effectLst/>
                        </a:rPr>
                        <a:t>2024/25 (8 months)</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Locality</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26</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1,780,054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5892038"/>
                  </a:ext>
                </a:extLst>
              </a:tr>
              <a:tr h="283936">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Bournemouth, Christchurch and Poole</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73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6,978,169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4375241"/>
                  </a:ext>
                </a:extLst>
              </a:tr>
              <a:tr h="123122">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South West</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5,811,259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1,107</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99,164,702</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17.1</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8596141"/>
                  </a:ext>
                </a:extLst>
              </a:tr>
              <a:tr h="283936">
                <a:tc>
                  <a:txBody>
                    <a:bodyPr/>
                    <a:lstStyle/>
                    <a:p>
                      <a:pPr>
                        <a:spcBef>
                          <a:spcPts val="180"/>
                        </a:spcBef>
                        <a:spcAft>
                          <a:spcPts val="180"/>
                        </a:spcAft>
                      </a:pPr>
                      <a:r>
                        <a:rPr lang="en-US" sz="1200">
                          <a:effectLst/>
                        </a:rPr>
                        <a:t>2023/24</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England</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57,690,323</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12,009</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20.8</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a:effectLst/>
                        </a:rPr>
                        <a:t>1,112,920,890</a:t>
                      </a:r>
                      <a:endParaRPr lang="en-GB"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180"/>
                        </a:spcBef>
                        <a:spcAft>
                          <a:spcPts val="180"/>
                        </a:spcAft>
                      </a:pPr>
                      <a:r>
                        <a:rPr lang="en-US" sz="1200" dirty="0">
                          <a:effectLst/>
                        </a:rPr>
                        <a:t>19.3</a:t>
                      </a:r>
                      <a:endParaRPr lang="en-GB"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5303943"/>
                  </a:ext>
                </a:extLst>
              </a:tr>
            </a:tbl>
          </a:graphicData>
        </a:graphic>
      </p:graphicFrame>
    </p:spTree>
    <p:extLst>
      <p:ext uri="{BB962C8B-B14F-4D97-AF65-F5344CB8AC3E}">
        <p14:creationId xmlns:p14="http://schemas.microsoft.com/office/powerpoint/2010/main" val="123641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colored squares&#10;&#10;AI-generated content may be incorrect.">
            <a:extLst>
              <a:ext uri="{FF2B5EF4-FFF2-40B4-BE49-F238E27FC236}">
                <a16:creationId xmlns:a16="http://schemas.microsoft.com/office/drawing/2014/main" id="{315D930C-5C9C-DE9E-D925-DE2678844825}"/>
              </a:ext>
            </a:extLst>
          </p:cNvPr>
          <p:cNvPicPr>
            <a:picLocks noChangeAspect="1"/>
          </p:cNvPicPr>
          <p:nvPr/>
        </p:nvPicPr>
        <p:blipFill>
          <a:blip r:embed="rId3"/>
          <a:stretch>
            <a:fillRect/>
          </a:stretch>
        </p:blipFill>
        <p:spPr>
          <a:xfrm>
            <a:off x="9289352" y="4774562"/>
            <a:ext cx="1133633" cy="1196470"/>
          </a:xfrm>
          <a:prstGeom prst="rect">
            <a:avLst/>
          </a:prstGeom>
        </p:spPr>
      </p:pic>
      <p:sp>
        <p:nvSpPr>
          <p:cNvPr id="2" name="TextBox 5">
            <a:extLst>
              <a:ext uri="{FF2B5EF4-FFF2-40B4-BE49-F238E27FC236}">
                <a16:creationId xmlns:a16="http://schemas.microsoft.com/office/drawing/2014/main" id="{487CAD08-2EB2-BBA3-DB24-03B3289548D8}"/>
              </a:ext>
            </a:extLst>
          </p:cNvPr>
          <p:cNvSpPr txBox="1">
            <a:spLocks noChangeArrowheads="1"/>
          </p:cNvSpPr>
          <p:nvPr/>
        </p:nvSpPr>
        <p:spPr bwMode="auto">
          <a:xfrm>
            <a:off x="611188" y="1126818"/>
            <a:ext cx="4405467" cy="2773965"/>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The total number of items dispensed in this locality so far in 2024/25 is 1,780,000. Of the total number of items dispensed in this locality, 81% were prescriptions from GPs located in the same locality. </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1789AB0-D225-6665-8C66-3275019A9C55}"/>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Number of Items Dispensed </a:t>
            </a:r>
          </a:p>
        </p:txBody>
      </p:sp>
      <p:pic>
        <p:nvPicPr>
          <p:cNvPr id="6" name="Picture 5">
            <a:extLst>
              <a:ext uri="{FF2B5EF4-FFF2-40B4-BE49-F238E27FC236}">
                <a16:creationId xmlns:a16="http://schemas.microsoft.com/office/drawing/2014/main" id="{39BD9F1A-25D1-2377-98BB-9A565736FB46}"/>
              </a:ext>
            </a:extLst>
          </p:cNvPr>
          <p:cNvPicPr>
            <a:picLocks noChangeAspect="1"/>
          </p:cNvPicPr>
          <p:nvPr/>
        </p:nvPicPr>
        <p:blipFill>
          <a:blip r:embed="rId4"/>
          <a:stretch>
            <a:fillRect/>
          </a:stretch>
        </p:blipFill>
        <p:spPr>
          <a:xfrm>
            <a:off x="6166274" y="943503"/>
            <a:ext cx="4128100" cy="4128100"/>
          </a:xfrm>
          <a:prstGeom prst="rect">
            <a:avLst/>
          </a:prstGeom>
        </p:spPr>
      </p:pic>
      <p:pic>
        <p:nvPicPr>
          <p:cNvPr id="10" name="Picture 9">
            <a:extLst>
              <a:ext uri="{FF2B5EF4-FFF2-40B4-BE49-F238E27FC236}">
                <a16:creationId xmlns:a16="http://schemas.microsoft.com/office/drawing/2014/main" id="{CA27F4AE-CD07-7CF5-1170-214BD877865A}"/>
              </a:ext>
            </a:extLst>
          </p:cNvPr>
          <p:cNvPicPr>
            <a:picLocks noChangeAspect="1"/>
          </p:cNvPicPr>
          <p:nvPr/>
        </p:nvPicPr>
        <p:blipFill>
          <a:blip r:embed="rId5"/>
          <a:stretch>
            <a:fillRect/>
          </a:stretch>
        </p:blipFill>
        <p:spPr>
          <a:xfrm>
            <a:off x="2007271" y="3019597"/>
            <a:ext cx="2848373" cy="17623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7ACB0-3411-0279-E718-853D84EE6B18}"/>
              </a:ext>
            </a:extLst>
          </p:cNvPr>
          <p:cNvSpPr txBox="1"/>
          <p:nvPr/>
        </p:nvSpPr>
        <p:spPr>
          <a:xfrm>
            <a:off x="675523" y="1322480"/>
            <a:ext cx="4614406" cy="3126882"/>
          </a:xfrm>
          <a:prstGeom prst="rect">
            <a:avLst/>
          </a:prstGeom>
          <a:noFill/>
        </p:spPr>
        <p:txBody>
          <a:bodyPr wrap="square">
            <a:spAutoFit/>
          </a:bodyPr>
          <a:lstStyle/>
          <a:p>
            <a:pPr>
              <a:lnSpc>
                <a:spcPct val="115000"/>
              </a:lnSpc>
              <a:spcAft>
                <a:spcPts val="1000"/>
              </a:spcAft>
              <a:defRPr/>
            </a:pPr>
            <a:r>
              <a:rPr lang="en-GB" sz="1400" b="1" dirty="0">
                <a:ea typeface="Calibri" panose="020F0502020204030204" pitchFamily="34" charset="0"/>
                <a:cs typeface="Times New Roman" panose="02020603050405020304" pitchFamily="18" charset="0"/>
              </a:rPr>
              <a:t>Access to the essential services (core plus supplementary opening hours)</a:t>
            </a:r>
            <a:endParaRPr lang="en-GB" sz="1400" dirty="0">
              <a:ea typeface="Calibri" panose="020F0502020204030204" pitchFamily="34" charset="0"/>
              <a:cs typeface="Times New Roman" panose="02020603050405020304" pitchFamily="18" charset="0"/>
            </a:endParaRPr>
          </a:p>
          <a:p>
            <a:pPr>
              <a:spcBef>
                <a:spcPts val="900"/>
              </a:spcBef>
              <a:spcAft>
                <a:spcPts val="900"/>
              </a:spcAft>
            </a:pPr>
            <a:r>
              <a:rPr lang="en-US" sz="1400" dirty="0">
                <a:effectLst/>
                <a:latin typeface="Arial" panose="020B0604020202020204" pitchFamily="34" charset="0"/>
                <a:ea typeface="Cambria" panose="02040503050406030204" pitchFamily="18" charset="0"/>
                <a:cs typeface="Times New Roman" panose="02020603050405020304" pitchFamily="18" charset="0"/>
              </a:rPr>
              <a:t>As of January 2025, in Poole PNA locality, there are:</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latin typeface="Arial" panose="020B0604020202020204" pitchFamily="34" charset="0"/>
                <a:ea typeface="Cambria" panose="02040503050406030204" pitchFamily="18" charset="0"/>
                <a:cs typeface="Times New Roman" panose="02020603050405020304" pitchFamily="18" charset="0"/>
              </a:rPr>
              <a:t>Five</a:t>
            </a:r>
            <a:r>
              <a:rPr lang="en-US" sz="1400" dirty="0">
                <a:effectLst/>
                <a:latin typeface="Arial" panose="020B0604020202020204" pitchFamily="34" charset="0"/>
                <a:ea typeface="Cambria" panose="02040503050406030204" pitchFamily="18" charset="0"/>
                <a:cs typeface="Times New Roman" panose="02020603050405020304" pitchFamily="18" charset="0"/>
              </a:rPr>
              <a:t> pharmacies open seven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14 pharmacies open six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Six pharmacies open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No pharmacies open before 8:00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marL="342900" lvl="0" indent="-342900">
              <a:spcBef>
                <a:spcPts val="180"/>
              </a:spcBef>
              <a:spcAft>
                <a:spcPts val="180"/>
              </a:spcAf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Times New Roman" panose="02020603050405020304" pitchFamily="18" charset="0"/>
              </a:rPr>
              <a:t>Four pharmacies open past 18:30 at least five days a week</a:t>
            </a:r>
            <a:endParaRPr lang="en-GB" sz="1400" dirty="0">
              <a:effectLst/>
              <a:latin typeface="Arial" panose="020B0604020202020204" pitchFamily="34" charset="0"/>
              <a:ea typeface="Cambria" panose="02040503050406030204" pitchFamily="18" charset="0"/>
              <a:cs typeface="Times New Roman" panose="02020603050405020304" pitchFamily="18" charset="0"/>
            </a:endParaRPr>
          </a:p>
          <a:p>
            <a:pPr>
              <a:lnSpc>
                <a:spcPct val="115000"/>
              </a:lnSpc>
              <a:spcAft>
                <a:spcPts val="1000"/>
              </a:spcAf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6789B68-F812-60C8-0C24-C07FEC2E4FAD}"/>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Pharmacy Opening Times</a:t>
            </a:r>
          </a:p>
        </p:txBody>
      </p:sp>
      <p:pic>
        <p:nvPicPr>
          <p:cNvPr id="4" name="Picture 3">
            <a:extLst>
              <a:ext uri="{FF2B5EF4-FFF2-40B4-BE49-F238E27FC236}">
                <a16:creationId xmlns:a16="http://schemas.microsoft.com/office/drawing/2014/main" id="{AAFF1071-E1F6-7323-2E73-6D522601B2A9}"/>
              </a:ext>
            </a:extLst>
          </p:cNvPr>
          <p:cNvPicPr>
            <a:picLocks noChangeAspect="1"/>
          </p:cNvPicPr>
          <p:nvPr/>
        </p:nvPicPr>
        <p:blipFill>
          <a:blip r:embed="rId3"/>
          <a:stretch>
            <a:fillRect/>
          </a:stretch>
        </p:blipFill>
        <p:spPr>
          <a:xfrm>
            <a:off x="5409926" y="1453725"/>
            <a:ext cx="6328196" cy="3950550"/>
          </a:xfrm>
          <a:prstGeom prst="rect">
            <a:avLst/>
          </a:prstGeom>
        </p:spPr>
      </p:pic>
      <p:sp>
        <p:nvSpPr>
          <p:cNvPr id="5" name="TextBox 4">
            <a:extLst>
              <a:ext uri="{FF2B5EF4-FFF2-40B4-BE49-F238E27FC236}">
                <a16:creationId xmlns:a16="http://schemas.microsoft.com/office/drawing/2014/main" id="{B6AA0F8C-BBFE-A33D-8A4E-02D8D660AA8F}"/>
              </a:ext>
            </a:extLst>
          </p:cNvPr>
          <p:cNvSpPr txBox="1"/>
          <p:nvPr/>
        </p:nvSpPr>
        <p:spPr>
          <a:xfrm>
            <a:off x="6775704" y="825762"/>
            <a:ext cx="39227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rPr>
              <a:t> Poole PNA Locality pharmacy coverage across the week, January 2025</a:t>
            </a:r>
            <a:endParaRPr kumimoji="0" lang="en-GB" sz="1400" b="0" i="0" u="none" strike="noStrike" kern="1200" cap="none" spc="0" normalizeH="0" baseline="0" noProof="0" dirty="0">
              <a:ln>
                <a:noFill/>
              </a:ln>
              <a:solidFill>
                <a:srgbClr val="09476D"/>
              </a:solidFill>
              <a:effectLst/>
              <a:uLnTx/>
              <a:uFillTx/>
              <a:latin typeface="Arial" panose="020B0604020202020204" pitchFamily="34" charset="0"/>
              <a:ea typeface="Cambria" panose="020405030504060302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DABE-C8DE-0E31-11A4-762F11C8FA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F0337C-AC3B-1296-2DA7-622DF751D326}"/>
              </a:ext>
            </a:extLst>
          </p:cNvPr>
          <p:cNvSpPr txBox="1">
            <a:spLocks noChangeArrowheads="1"/>
          </p:cNvSpPr>
          <p:nvPr/>
        </p:nvSpPr>
        <p:spPr bwMode="auto">
          <a:xfrm>
            <a:off x="611188" y="1213311"/>
            <a:ext cx="8358187" cy="5569602"/>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Below is a summary of the provision of advanced and enhanced services in this locality as of January 2025.</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New Medicine Service (NMS) accreditation: 25 pharmacies.</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Specialist Medicines Provider: No pharmacies providing this service </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Influenza vaccination: 21 pharmacies providing this advanced service. </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Stoma appliance customisation: 4 pharmacies providing this service. </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Appliance Use Reviews: 1 pharmacy provides this service. Many appliances will be dispensed by DACs based around the country, which may provide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NHS Pharmacy contraception: 20 pharmacies providing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Lateral Flow Device test supply: 19 pharmacies providing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Hypertension Case-Finding: 22 pharmacies providing this service.</a:t>
            </a:r>
          </a:p>
          <a:p>
            <a:pPr>
              <a:lnSpc>
                <a:spcPct val="115000"/>
              </a:lnSpc>
              <a:spcAft>
                <a:spcPts val="1000"/>
              </a:spcAft>
              <a:defRPr/>
            </a:pPr>
            <a:r>
              <a:rPr lang="en-GB" sz="1400" dirty="0">
                <a:latin typeface="Arial" panose="020B0604020202020204" pitchFamily="34" charset="0"/>
                <a:ea typeface="Calibri" panose="020F0502020204030204" pitchFamily="34" charset="0"/>
                <a:cs typeface="Arial" panose="020B0604020202020204" pitchFamily="34" charset="0"/>
              </a:rPr>
              <a:t>Stop Smoking: 25 pharmacies providing this service.</a:t>
            </a: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a:p>
            <a:pPr>
              <a:lnSpc>
                <a:spcPct val="115000"/>
              </a:lnSpc>
              <a:spcAft>
                <a:spcPts val="1000"/>
              </a:spcAft>
              <a:defRPr/>
            </a:pPr>
            <a:endParaRPr lang="en-GB" sz="1200" dirty="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44EA199-BE25-1473-847A-C550F386404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Provision of Services</a:t>
            </a:r>
          </a:p>
        </p:txBody>
      </p:sp>
    </p:spTree>
    <p:extLst>
      <p:ext uri="{BB962C8B-B14F-4D97-AF65-F5344CB8AC3E}">
        <p14:creationId xmlns:p14="http://schemas.microsoft.com/office/powerpoint/2010/main" val="231851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38EE-F3A1-8022-8112-76559CEC5E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6BAB76-E8ED-B1E4-DE1C-50BDB00D5993}"/>
              </a:ext>
            </a:extLst>
          </p:cNvPr>
          <p:cNvSpPr txBox="1"/>
          <p:nvPr/>
        </p:nvSpPr>
        <p:spPr>
          <a:xfrm>
            <a:off x="6066041" y="5729852"/>
            <a:ext cx="4238625" cy="276999"/>
          </a:xfrm>
          <a:prstGeom prst="rect">
            <a:avLst/>
          </a:prstGeom>
          <a:noFill/>
        </p:spPr>
        <p:txBody>
          <a:bodyPr>
            <a:spAutoFit/>
          </a:bodyPr>
          <a:lstStyle/>
          <a:p>
            <a:pPr>
              <a:defRPr/>
            </a:pPr>
            <a:r>
              <a:rPr lang="en-GB" sz="1200" dirty="0"/>
              <a:t>Source: Mid Year Population Estimates 2022</a:t>
            </a:r>
          </a:p>
        </p:txBody>
      </p:sp>
      <p:sp>
        <p:nvSpPr>
          <p:cNvPr id="3" name="TextBox 2">
            <a:extLst>
              <a:ext uri="{FF2B5EF4-FFF2-40B4-BE49-F238E27FC236}">
                <a16:creationId xmlns:a16="http://schemas.microsoft.com/office/drawing/2014/main" id="{F79FBD3E-4EF5-BCA8-CC27-720A1B9CE536}"/>
              </a:ext>
            </a:extLst>
          </p:cNvPr>
          <p:cNvSpPr txBox="1"/>
          <p:nvPr/>
        </p:nvSpPr>
        <p:spPr>
          <a:xfrm>
            <a:off x="539749" y="1606549"/>
            <a:ext cx="4077971" cy="3308598"/>
          </a:xfrm>
          <a:prstGeom prst="rect">
            <a:avLst/>
          </a:prstGeom>
          <a:noFill/>
        </p:spPr>
        <p:txBody>
          <a:bodyPr wrap="square">
            <a:spAutoFit/>
          </a:bodyPr>
          <a:lstStyle/>
          <a:p>
            <a:pPr>
              <a:defRPr/>
            </a:pPr>
            <a:r>
              <a:rPr lang="en-GB" sz="1400" dirty="0">
                <a:latin typeface="Arial" panose="020B0604020202020204" pitchFamily="34" charset="0"/>
                <a:cs typeface="Arial" panose="020B0604020202020204" pitchFamily="34" charset="0"/>
              </a:rPr>
              <a:t>Mid year resident population data show that there are approximately 152,800 people resident in the Poole PNA Locality (74,300 males and 78,600 females).</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51% of its residents are female, 49% are male. 23% are 65 years and older.</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Compared to the BCP average, it has a lower proportion of people aged 15-39 and a higher proportion of people aged 50 &amp; over. </a:t>
            </a: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dirty="0">
              <a:solidFill>
                <a:srgbClr val="000000"/>
              </a:solidFill>
              <a:latin typeface="Arial"/>
              <a:ea typeface="ＭＳ Ｐゴシック" panose="020B0600070205080204" pitchFamily="34" charset="-128"/>
            </a:endParaRPr>
          </a:p>
          <a:p>
            <a:pPr eaLnBrk="0" fontAlgn="base" hangingPunct="0">
              <a:spcBef>
                <a:spcPct val="0"/>
              </a:spcBef>
              <a:spcAft>
                <a:spcPct val="0"/>
              </a:spcAft>
              <a:defRPr/>
            </a:pPr>
            <a:endParaRPr lang="en-GB" sz="1100" b="1" dirty="0">
              <a:solidFill>
                <a:srgbClr val="000000"/>
              </a:solidFill>
              <a:latin typeface="Arial"/>
              <a:ea typeface="ＭＳ Ｐゴシック" panose="020B0600070205080204" pitchFamily="34" charset="-128"/>
            </a:endParaRPr>
          </a:p>
        </p:txBody>
      </p:sp>
      <p:sp>
        <p:nvSpPr>
          <p:cNvPr id="7" name="Title 1">
            <a:extLst>
              <a:ext uri="{FF2B5EF4-FFF2-40B4-BE49-F238E27FC236}">
                <a16:creationId xmlns:a16="http://schemas.microsoft.com/office/drawing/2014/main" id="{799CA214-899D-9E29-C061-BD24EF179189}"/>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4" name="Picture 3">
            <a:extLst>
              <a:ext uri="{FF2B5EF4-FFF2-40B4-BE49-F238E27FC236}">
                <a16:creationId xmlns:a16="http://schemas.microsoft.com/office/drawing/2014/main" id="{C3B86B9E-6DD8-4255-C12B-E740C3B29B14}"/>
              </a:ext>
            </a:extLst>
          </p:cNvPr>
          <p:cNvPicPr>
            <a:picLocks noChangeAspect="1"/>
          </p:cNvPicPr>
          <p:nvPr/>
        </p:nvPicPr>
        <p:blipFill>
          <a:blip r:embed="rId3"/>
          <a:stretch>
            <a:fillRect/>
          </a:stretch>
        </p:blipFill>
        <p:spPr>
          <a:xfrm>
            <a:off x="5240594" y="433746"/>
            <a:ext cx="5618339" cy="5155178"/>
          </a:xfrm>
          <a:prstGeom prst="rect">
            <a:avLst/>
          </a:prstGeom>
        </p:spPr>
      </p:pic>
    </p:spTree>
    <p:extLst>
      <p:ext uri="{BB962C8B-B14F-4D97-AF65-F5344CB8AC3E}">
        <p14:creationId xmlns:p14="http://schemas.microsoft.com/office/powerpoint/2010/main" val="6992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234A-32B9-F4E9-713F-369005D2E9F7}"/>
              </a:ext>
            </a:extLst>
          </p:cNvPr>
          <p:cNvSpPr txBox="1"/>
          <p:nvPr/>
        </p:nvSpPr>
        <p:spPr>
          <a:xfrm>
            <a:off x="611188" y="1014041"/>
            <a:ext cx="4579621" cy="4708981"/>
          </a:xfrm>
          <a:prstGeom prst="rect">
            <a:avLst/>
          </a:prstGeom>
          <a:noFill/>
        </p:spPr>
        <p:txBody>
          <a:bodyPr wrap="square">
            <a:spAutoFit/>
          </a:bodyPr>
          <a:lstStyle/>
          <a:p>
            <a:pPr>
              <a:defRPr/>
            </a:pPr>
            <a:endParaRPr lang="en-GB" sz="1200" dirty="0"/>
          </a:p>
          <a:p>
            <a:pPr>
              <a:defRPr/>
            </a:pPr>
            <a:r>
              <a:rPr lang="en-GB" sz="1400" dirty="0">
                <a:latin typeface="Arial" panose="020B0604020202020204" pitchFamily="34" charset="0"/>
                <a:cs typeface="Arial" panose="020B0604020202020204" pitchFamily="34" charset="0"/>
              </a:rPr>
              <a:t>The area covered by Poole PNA Locality is largely urban with the highest population density around Poole Town Centre, Parkstone, Canford Heath and Hamworthy</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Over the next 3 years from 2025-28 projections suggest the population of the BCP area overall will increase by 2.6 thousand (0.7%).</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This growth is driven by increases in the population aged over 65, with the number of children and young people (aged 0-16) projected to decrease.</a:t>
            </a:r>
          </a:p>
          <a:p>
            <a:pPr>
              <a:defRPr/>
            </a:pPr>
            <a:endParaRPr lang="en-GB" sz="1400" dirty="0">
              <a:latin typeface="Arial" panose="020B0604020202020204" pitchFamily="34" charset="0"/>
              <a:cs typeface="Arial" panose="020B0604020202020204" pitchFamily="34" charset="0"/>
            </a:endParaRPr>
          </a:p>
          <a:p>
            <a:pPr>
              <a:defRPr/>
            </a:pPr>
            <a:r>
              <a:rPr lang="en-GB" sz="1400" dirty="0">
                <a:latin typeface="Arial" panose="020B0604020202020204" pitchFamily="34" charset="0"/>
                <a:cs typeface="Arial" panose="020B0604020202020204" pitchFamily="34" charset="0"/>
              </a:rPr>
              <a:t>The number of over 65s is projected to increase by almost 5.2 thousand (6%) to 2025, compared to a decrease of around 2.6 thousand of children and young people. The working age population is forecast to remain roughly unchanged. By 2025 those aged 65+ will account for 24% of the overall population</a:t>
            </a:r>
            <a:r>
              <a:rPr lang="en-GB" sz="1200" dirty="0">
                <a:latin typeface="Arial" panose="020B0604020202020204" pitchFamily="34" charset="0"/>
                <a:cs typeface="Arial" panose="020B0604020202020204" pitchFamily="34" charset="0"/>
              </a:rPr>
              <a:t>. </a:t>
            </a:r>
          </a:p>
          <a:p>
            <a:pPr>
              <a:defRPr/>
            </a:pPr>
            <a:endParaRPr lang="en-GB" sz="1100" dirty="0"/>
          </a:p>
          <a:p>
            <a:pPr>
              <a:defRPr/>
            </a:pPr>
            <a:endParaRPr lang="en-GB" sz="1100" dirty="0"/>
          </a:p>
        </p:txBody>
      </p:sp>
      <p:sp>
        <p:nvSpPr>
          <p:cNvPr id="8" name="Title 1">
            <a:extLst>
              <a:ext uri="{FF2B5EF4-FFF2-40B4-BE49-F238E27FC236}">
                <a16:creationId xmlns:a16="http://schemas.microsoft.com/office/drawing/2014/main" id="{D6067EB8-DD70-2D4E-E982-2F2C80564F92}"/>
              </a:ext>
            </a:extLst>
          </p:cNvPr>
          <p:cNvSpPr>
            <a:spLocks noGrp="1" noChangeArrowheads="1"/>
          </p:cNvSpPr>
          <p:nvPr>
            <p:ph type="title"/>
          </p:nvPr>
        </p:nvSpPr>
        <p:spPr>
          <a:xfrm>
            <a:off x="611188" y="109896"/>
            <a:ext cx="7772400" cy="647700"/>
          </a:xfrm>
        </p:spPr>
        <p:txBody>
          <a:bodyPr>
            <a:normAutofit fontScale="90000"/>
          </a:bodyPr>
          <a:lstStyle/>
          <a:p>
            <a:r>
              <a:rPr lang="en-US" altLang="en-US" dirty="0"/>
              <a:t>Demographics</a:t>
            </a:r>
          </a:p>
        </p:txBody>
      </p:sp>
      <p:pic>
        <p:nvPicPr>
          <p:cNvPr id="3" name="Picture 2">
            <a:extLst>
              <a:ext uri="{FF2B5EF4-FFF2-40B4-BE49-F238E27FC236}">
                <a16:creationId xmlns:a16="http://schemas.microsoft.com/office/drawing/2014/main" id="{F7BE9888-1A16-9840-18E6-2A9B18008D0E}"/>
              </a:ext>
            </a:extLst>
          </p:cNvPr>
          <p:cNvPicPr>
            <a:picLocks noChangeAspect="1"/>
          </p:cNvPicPr>
          <p:nvPr/>
        </p:nvPicPr>
        <p:blipFill>
          <a:blip r:embed="rId3"/>
          <a:stretch>
            <a:fillRect/>
          </a:stretch>
        </p:blipFill>
        <p:spPr>
          <a:xfrm>
            <a:off x="6311013" y="433746"/>
            <a:ext cx="4395162" cy="5303585"/>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1">
      <a:dk1>
        <a:srgbClr val="09476D"/>
      </a:dk1>
      <a:lt1>
        <a:sysClr val="window" lastClr="FFFFFF"/>
      </a:lt1>
      <a:dk2>
        <a:srgbClr val="09476D"/>
      </a:dk2>
      <a:lt2>
        <a:srgbClr val="E7E6E6"/>
      </a:lt2>
      <a:accent1>
        <a:srgbClr val="361E54"/>
      </a:accent1>
      <a:accent2>
        <a:srgbClr val="51B075"/>
      </a:accent2>
      <a:accent3>
        <a:srgbClr val="16ACE3"/>
      </a:accent3>
      <a:accent4>
        <a:srgbClr val="C4D600"/>
      </a:accent4>
      <a:accent5>
        <a:srgbClr val="E2EFD9"/>
      </a:accent5>
      <a:accent6>
        <a:srgbClr val="B4C6E7"/>
      </a:accent6>
      <a:hlink>
        <a:srgbClr val="0563C1"/>
      </a:hlink>
      <a:folHlink>
        <a:srgbClr val="954F72"/>
      </a:folHlink>
    </a:clrScheme>
    <a:fontScheme name="Custom 1">
      <a:majorFont>
        <a:latin typeface="Avenir Next LT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0E95065503747A60F0DBED5E1FA88" ma:contentTypeVersion="4" ma:contentTypeDescription="Create a new document." ma:contentTypeScope="" ma:versionID="25285b01f19da3727e1920137a7c30c3">
  <xsd:schema xmlns:xsd="http://www.w3.org/2001/XMLSchema" xmlns:xs="http://www.w3.org/2001/XMLSchema" xmlns:p="http://schemas.microsoft.com/office/2006/metadata/properties" xmlns:ns2="1d907ba8-e203-411a-afc2-a153e8a312ed" targetNamespace="http://schemas.microsoft.com/office/2006/metadata/properties" ma:root="true" ma:fieldsID="adbe3ff8f00b8ed07e411cdba5aa0063" ns2:_="">
    <xsd:import namespace="1d907ba8-e203-411a-afc2-a153e8a312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07ba8-e203-411a-afc2-a153e8a3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708978-0E8C-43CE-A94F-4043142C538C}"/>
</file>

<file path=customXml/itemProps2.xml><?xml version="1.0" encoding="utf-8"?>
<ds:datastoreItem xmlns:ds="http://schemas.openxmlformats.org/officeDocument/2006/customXml" ds:itemID="{AFBFB10F-0DB2-4443-A3BE-F6BDCBD57F6C}"/>
</file>

<file path=customXml/itemProps3.xml><?xml version="1.0" encoding="utf-8"?>
<ds:datastoreItem xmlns:ds="http://schemas.openxmlformats.org/officeDocument/2006/customXml" ds:itemID="{08949E6C-1C8C-494A-A99A-761E0868A0B1}"/>
</file>

<file path=docProps/app.xml><?xml version="1.0" encoding="utf-8"?>
<Properties xmlns="http://schemas.openxmlformats.org/officeDocument/2006/extended-properties" xmlns:vt="http://schemas.openxmlformats.org/officeDocument/2006/docPropsVTypes">
  <TotalTime>766</TotalTime>
  <Words>1305</Words>
  <Application>Microsoft Office PowerPoint</Application>
  <PresentationFormat>Widescreen</PresentationFormat>
  <Paragraphs>180</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Aptos</vt:lpstr>
      <vt:lpstr>Arial</vt:lpstr>
      <vt:lpstr>Avenir Next LT Pro</vt:lpstr>
      <vt:lpstr>Avenir Next LT Pro Demi</vt:lpstr>
      <vt:lpstr>Calibri</vt:lpstr>
      <vt:lpstr>1_Office Theme</vt:lpstr>
      <vt:lpstr>PowerPoint Presentation</vt:lpstr>
      <vt:lpstr>Introduction </vt:lpstr>
      <vt:lpstr>Number of Pharmacies </vt:lpstr>
      <vt:lpstr>Number of Pharmacies </vt:lpstr>
      <vt:lpstr>Number of Items Dispensed </vt:lpstr>
      <vt:lpstr>Pharmacy Opening Times</vt:lpstr>
      <vt:lpstr>Provision of Services</vt:lpstr>
      <vt:lpstr>Demographics</vt:lpstr>
      <vt:lpstr>Demographics</vt:lpstr>
      <vt:lpstr>Demographics</vt:lpstr>
      <vt:lpstr>Demographics</vt:lpstr>
      <vt:lpstr>Housing</vt:lpstr>
      <vt:lpstr>Deprivation</vt:lpstr>
      <vt:lpstr>Health and Wider Determinants</vt:lpstr>
      <vt:lpstr>Health and Wider Determinants</vt:lpstr>
      <vt:lpstr>Health and Wider Determinants</vt:lpstr>
      <vt:lpstr>Health and Wider Determinants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Robertson</dc:creator>
  <cp:lastModifiedBy>Lee Robertson</cp:lastModifiedBy>
  <cp:revision>4</cp:revision>
  <dcterms:created xsi:type="dcterms:W3CDTF">2025-03-05T13:26:09Z</dcterms:created>
  <dcterms:modified xsi:type="dcterms:W3CDTF">2025-03-14T14:04:15Z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0x01010008E0E95065503747A60F0DBED5E1FA88</vt:lpwstr>
  </property>
</Properties>
</file>