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9" r:id="rId2"/>
    <p:sldId id="260" r:id="rId3"/>
    <p:sldId id="306" r:id="rId4"/>
    <p:sldId id="305" r:id="rId5"/>
    <p:sldId id="280" r:id="rId6"/>
    <p:sldId id="275" r:id="rId7"/>
    <p:sldId id="286" r:id="rId8"/>
    <p:sldId id="288" r:id="rId9"/>
    <p:sldId id="272" r:id="rId10"/>
    <p:sldId id="281" r:id="rId11"/>
    <p:sldId id="285" r:id="rId12"/>
    <p:sldId id="279" r:id="rId13"/>
    <p:sldId id="264" r:id="rId14"/>
    <p:sldId id="282" r:id="rId15"/>
    <p:sldId id="283" r:id="rId16"/>
    <p:sldId id="284"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051E2D-5816-4241-96F6-58D3CAC5C313}" v="1" dt="2025-03-18T12:27:14.0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Robertson" userId="f40b26ab-86aa-473c-acf5-afe423f05a76" providerId="ADAL" clId="{93051E2D-5816-4241-96F6-58D3CAC5C313}"/>
    <pc:docChg chg="custSel modSld">
      <pc:chgData name="Lee Robertson" userId="f40b26ab-86aa-473c-acf5-afe423f05a76" providerId="ADAL" clId="{93051E2D-5816-4241-96F6-58D3CAC5C313}" dt="2025-03-18T13:03:54.380" v="516" actId="20577"/>
      <pc:docMkLst>
        <pc:docMk/>
      </pc:docMkLst>
      <pc:sldChg chg="modSp mod">
        <pc:chgData name="Lee Robertson" userId="f40b26ab-86aa-473c-acf5-afe423f05a76" providerId="ADAL" clId="{93051E2D-5816-4241-96F6-58D3CAC5C313}" dt="2025-03-18T12:23:16.244" v="111"/>
        <pc:sldMkLst>
          <pc:docMk/>
          <pc:sldMk cId="0" sldId="259"/>
        </pc:sldMkLst>
        <pc:spChg chg="mod">
          <ac:chgData name="Lee Robertson" userId="f40b26ab-86aa-473c-acf5-afe423f05a76" providerId="ADAL" clId="{93051E2D-5816-4241-96F6-58D3CAC5C313}" dt="2025-03-18T12:23:16.244" v="111"/>
          <ac:spMkLst>
            <pc:docMk/>
            <pc:sldMk cId="0" sldId="259"/>
            <ac:spMk id="3" creationId="{C60867C0-9045-6F88-743F-0055E64E979E}"/>
          </ac:spMkLst>
        </pc:spChg>
      </pc:sldChg>
      <pc:sldChg chg="addSp delSp modSp mod">
        <pc:chgData name="Lee Robertson" userId="f40b26ab-86aa-473c-acf5-afe423f05a76" providerId="ADAL" clId="{93051E2D-5816-4241-96F6-58D3CAC5C313}" dt="2025-03-18T12:26:20.428" v="134" actId="20577"/>
        <pc:sldMkLst>
          <pc:docMk/>
          <pc:sldMk cId="0" sldId="260"/>
        </pc:sldMkLst>
        <pc:spChg chg="mod">
          <ac:chgData name="Lee Robertson" userId="f40b26ab-86aa-473c-acf5-afe423f05a76" providerId="ADAL" clId="{93051E2D-5816-4241-96F6-58D3CAC5C313}" dt="2025-03-18T12:26:20.428" v="134" actId="20577"/>
          <ac:spMkLst>
            <pc:docMk/>
            <pc:sldMk cId="0" sldId="260"/>
            <ac:spMk id="2" creationId="{DC31B907-B51B-DA99-2115-7341B3B3B57D}"/>
          </ac:spMkLst>
        </pc:spChg>
        <pc:grpChg chg="mod">
          <ac:chgData name="Lee Robertson" userId="f40b26ab-86aa-473c-acf5-afe423f05a76" providerId="ADAL" clId="{93051E2D-5816-4241-96F6-58D3CAC5C313}" dt="2025-03-18T12:26:14.653" v="131" actId="1076"/>
          <ac:grpSpMkLst>
            <pc:docMk/>
            <pc:sldMk cId="0" sldId="260"/>
            <ac:grpSpMk id="14" creationId="{CF02DD2F-F81B-79E4-B52F-04F14F8CEBF5}"/>
          </ac:grpSpMkLst>
        </pc:grpChg>
        <pc:picChg chg="add mod ord">
          <ac:chgData name="Lee Robertson" userId="f40b26ab-86aa-473c-acf5-afe423f05a76" providerId="ADAL" clId="{93051E2D-5816-4241-96F6-58D3CAC5C313}" dt="2025-03-18T12:26:12.830" v="130" actId="14100"/>
          <ac:picMkLst>
            <pc:docMk/>
            <pc:sldMk cId="0" sldId="260"/>
            <ac:picMk id="4" creationId="{306AE76F-BCB2-A2E0-9776-2DCB42807C94}"/>
          </ac:picMkLst>
        </pc:picChg>
        <pc:picChg chg="add del mod ord">
          <ac:chgData name="Lee Robertson" userId="f40b26ab-86aa-473c-acf5-afe423f05a76" providerId="ADAL" clId="{93051E2D-5816-4241-96F6-58D3CAC5C313}" dt="2025-03-18T12:24:54.283" v="112" actId="478"/>
          <ac:picMkLst>
            <pc:docMk/>
            <pc:sldMk cId="0" sldId="260"/>
            <ac:picMk id="5" creationId="{AE2B44E7-6E66-9C09-F932-867246D3EA50}"/>
          </ac:picMkLst>
        </pc:picChg>
      </pc:sldChg>
      <pc:sldChg chg="modSp mod">
        <pc:chgData name="Lee Robertson" userId="f40b26ab-86aa-473c-acf5-afe423f05a76" providerId="ADAL" clId="{93051E2D-5816-4241-96F6-58D3CAC5C313}" dt="2025-03-18T12:57:13.317" v="500" actId="255"/>
        <pc:sldMkLst>
          <pc:docMk/>
          <pc:sldMk cId="0" sldId="264"/>
        </pc:sldMkLst>
        <pc:spChg chg="mod">
          <ac:chgData name="Lee Robertson" userId="f40b26ab-86aa-473c-acf5-afe423f05a76" providerId="ADAL" clId="{93051E2D-5816-4241-96F6-58D3CAC5C313}" dt="2025-03-18T12:57:13.317" v="500" actId="255"/>
          <ac:spMkLst>
            <pc:docMk/>
            <pc:sldMk cId="0" sldId="264"/>
            <ac:spMk id="3" creationId="{1E6A5607-BEEC-8739-955C-427117F6753C}"/>
          </ac:spMkLst>
        </pc:spChg>
      </pc:sldChg>
      <pc:sldChg chg="modSp mod">
        <pc:chgData name="Lee Robertson" userId="f40b26ab-86aa-473c-acf5-afe423f05a76" providerId="ADAL" clId="{93051E2D-5816-4241-96F6-58D3CAC5C313}" dt="2025-03-18T12:29:25.907" v="286" actId="20577"/>
        <pc:sldMkLst>
          <pc:docMk/>
          <pc:sldMk cId="0" sldId="270"/>
        </pc:sldMkLst>
        <pc:spChg chg="mod">
          <ac:chgData name="Lee Robertson" userId="f40b26ab-86aa-473c-acf5-afe423f05a76" providerId="ADAL" clId="{93051E2D-5816-4241-96F6-58D3CAC5C313}" dt="2025-03-18T12:29:25.907" v="286" actId="20577"/>
          <ac:spMkLst>
            <pc:docMk/>
            <pc:sldMk cId="0" sldId="270"/>
            <ac:spMk id="31747" creationId="{CE79DDEA-A09C-2120-FE24-CB091495A51E}"/>
          </ac:spMkLst>
        </pc:spChg>
      </pc:sldChg>
      <pc:sldChg chg="modSp mod">
        <pc:chgData name="Lee Robertson" userId="f40b26ab-86aa-473c-acf5-afe423f05a76" providerId="ADAL" clId="{93051E2D-5816-4241-96F6-58D3CAC5C313}" dt="2025-03-18T12:28:41.575" v="249" actId="2711"/>
        <pc:sldMkLst>
          <pc:docMk/>
          <pc:sldMk cId="0" sldId="272"/>
        </pc:sldMkLst>
        <pc:spChg chg="mod">
          <ac:chgData name="Lee Robertson" userId="f40b26ab-86aa-473c-acf5-afe423f05a76" providerId="ADAL" clId="{93051E2D-5816-4241-96F6-58D3CAC5C313}" dt="2025-03-18T12:28:41.575" v="249" actId="2711"/>
          <ac:spMkLst>
            <pc:docMk/>
            <pc:sldMk cId="0" sldId="272"/>
            <ac:spMk id="5" creationId="{7A02234A-32B9-F4E9-713F-369005D2E9F7}"/>
          </ac:spMkLst>
        </pc:spChg>
      </pc:sldChg>
      <pc:sldChg chg="addSp modSp mod">
        <pc:chgData name="Lee Robertson" userId="f40b26ab-86aa-473c-acf5-afe423f05a76" providerId="ADAL" clId="{93051E2D-5816-4241-96F6-58D3CAC5C313}" dt="2025-03-18T12:28:05.670" v="244" actId="1076"/>
        <pc:sldMkLst>
          <pc:docMk/>
          <pc:sldMk cId="0" sldId="275"/>
        </pc:sldMkLst>
        <pc:spChg chg="mod">
          <ac:chgData name="Lee Robertson" userId="f40b26ab-86aa-473c-acf5-afe423f05a76" providerId="ADAL" clId="{93051E2D-5816-4241-96F6-58D3CAC5C313}" dt="2025-03-18T12:28:00.830" v="243" actId="20577"/>
          <ac:spMkLst>
            <pc:docMk/>
            <pc:sldMk cId="0" sldId="275"/>
            <ac:spMk id="2" creationId="{4FF7ACB0-3411-0279-E718-853D84EE6B18}"/>
          </ac:spMkLst>
        </pc:spChg>
        <pc:spChg chg="add mod">
          <ac:chgData name="Lee Robertson" userId="f40b26ab-86aa-473c-acf5-afe423f05a76" providerId="ADAL" clId="{93051E2D-5816-4241-96F6-58D3CAC5C313}" dt="2025-03-18T12:27:38.521" v="207" actId="20577"/>
          <ac:spMkLst>
            <pc:docMk/>
            <pc:sldMk cId="0" sldId="275"/>
            <ac:spMk id="4" creationId="{2727F755-44B7-67CB-9611-F96F362AAECD}"/>
          </ac:spMkLst>
        </pc:spChg>
        <pc:picChg chg="mod">
          <ac:chgData name="Lee Robertson" userId="f40b26ab-86aa-473c-acf5-afe423f05a76" providerId="ADAL" clId="{93051E2D-5816-4241-96F6-58D3CAC5C313}" dt="2025-03-18T12:28:05.670" v="244" actId="1076"/>
          <ac:picMkLst>
            <pc:docMk/>
            <pc:sldMk cId="0" sldId="275"/>
            <ac:picMk id="3" creationId="{3984FE6D-3F06-ED7E-AE6D-5D82D131DA2E}"/>
          </ac:picMkLst>
        </pc:picChg>
      </pc:sldChg>
      <pc:sldChg chg="modSp mod">
        <pc:chgData name="Lee Robertson" userId="f40b26ab-86aa-473c-acf5-afe423f05a76" providerId="ADAL" clId="{93051E2D-5816-4241-96F6-58D3CAC5C313}" dt="2025-03-18T12:28:53.663" v="250" actId="2711"/>
        <pc:sldMkLst>
          <pc:docMk/>
          <pc:sldMk cId="0" sldId="279"/>
        </pc:sldMkLst>
        <pc:spChg chg="mod">
          <ac:chgData name="Lee Robertson" userId="f40b26ab-86aa-473c-acf5-afe423f05a76" providerId="ADAL" clId="{93051E2D-5816-4241-96F6-58D3CAC5C313}" dt="2025-03-18T12:28:53.663" v="250" actId="2711"/>
          <ac:spMkLst>
            <pc:docMk/>
            <pc:sldMk cId="0" sldId="279"/>
            <ac:spMk id="5" creationId="{1D744774-CFFC-5984-8B26-8B9B94A398C1}"/>
          </ac:spMkLst>
        </pc:spChg>
      </pc:sldChg>
      <pc:sldChg chg="modSp mod">
        <pc:chgData name="Lee Robertson" userId="f40b26ab-86aa-473c-acf5-afe423f05a76" providerId="ADAL" clId="{93051E2D-5816-4241-96F6-58D3CAC5C313}" dt="2025-03-18T12:26:55.235" v="136" actId="2711"/>
        <pc:sldMkLst>
          <pc:docMk/>
          <pc:sldMk cId="0" sldId="280"/>
        </pc:sldMkLst>
        <pc:spChg chg="mod">
          <ac:chgData name="Lee Robertson" userId="f40b26ab-86aa-473c-acf5-afe423f05a76" providerId="ADAL" clId="{93051E2D-5816-4241-96F6-58D3CAC5C313}" dt="2025-03-18T12:26:55.235" v="136" actId="2711"/>
          <ac:spMkLst>
            <pc:docMk/>
            <pc:sldMk cId="0" sldId="280"/>
            <ac:spMk id="2" creationId="{487CAD08-2EB2-BBA3-DB24-03B3289548D8}"/>
          </ac:spMkLst>
        </pc:spChg>
      </pc:sldChg>
      <pc:sldChg chg="modSp mod">
        <pc:chgData name="Lee Robertson" userId="f40b26ab-86aa-473c-acf5-afe423f05a76" providerId="ADAL" clId="{93051E2D-5816-4241-96F6-58D3CAC5C313}" dt="2025-03-18T12:29:05.460" v="251" actId="2711"/>
        <pc:sldMkLst>
          <pc:docMk/>
          <pc:sldMk cId="300415772" sldId="284"/>
        </pc:sldMkLst>
        <pc:spChg chg="mod">
          <ac:chgData name="Lee Robertson" userId="f40b26ab-86aa-473c-acf5-afe423f05a76" providerId="ADAL" clId="{93051E2D-5816-4241-96F6-58D3CAC5C313}" dt="2025-03-18T12:29:05.460" v="251" actId="2711"/>
          <ac:spMkLst>
            <pc:docMk/>
            <pc:sldMk cId="300415772" sldId="284"/>
            <ac:spMk id="27651" creationId="{D0D1869A-8C4F-757E-6F40-91AD5211AD81}"/>
          </ac:spMkLst>
        </pc:spChg>
      </pc:sldChg>
      <pc:sldChg chg="modSp mod">
        <pc:chgData name="Lee Robertson" userId="f40b26ab-86aa-473c-acf5-afe423f05a76" providerId="ADAL" clId="{93051E2D-5816-4241-96F6-58D3CAC5C313}" dt="2025-03-18T12:28:19.661" v="247" actId="20577"/>
        <pc:sldMkLst>
          <pc:docMk/>
          <pc:sldMk cId="2318517287" sldId="286"/>
        </pc:sldMkLst>
        <pc:spChg chg="mod">
          <ac:chgData name="Lee Robertson" userId="f40b26ab-86aa-473c-acf5-afe423f05a76" providerId="ADAL" clId="{93051E2D-5816-4241-96F6-58D3CAC5C313}" dt="2025-03-18T12:28:19.661" v="247" actId="20577"/>
          <ac:spMkLst>
            <pc:docMk/>
            <pc:sldMk cId="2318517287" sldId="286"/>
            <ac:spMk id="8" creationId="{C0F0337C-AC3B-1296-2DA7-622DF751D326}"/>
          </ac:spMkLst>
        </pc:spChg>
      </pc:sldChg>
      <pc:sldChg chg="modSp mod">
        <pc:chgData name="Lee Robertson" userId="f40b26ab-86aa-473c-acf5-afe423f05a76" providerId="ADAL" clId="{93051E2D-5816-4241-96F6-58D3CAC5C313}" dt="2025-03-18T13:03:54.380" v="516" actId="20577"/>
        <pc:sldMkLst>
          <pc:docMk/>
          <pc:sldMk cId="699288008" sldId="288"/>
        </pc:sldMkLst>
        <pc:spChg chg="mod">
          <ac:chgData name="Lee Robertson" userId="f40b26ab-86aa-473c-acf5-afe423f05a76" providerId="ADAL" clId="{93051E2D-5816-4241-96F6-58D3CAC5C313}" dt="2025-03-18T13:03:54.380" v="516" actId="20577"/>
          <ac:spMkLst>
            <pc:docMk/>
            <pc:sldMk cId="699288008" sldId="288"/>
            <ac:spMk id="3" creationId="{F79FBD3E-4EF5-BCA8-CC27-720A1B9CE536}"/>
          </ac:spMkLst>
        </pc:spChg>
      </pc:sldChg>
      <pc:sldChg chg="modSp mod">
        <pc:chgData name="Lee Robertson" userId="f40b26ab-86aa-473c-acf5-afe423f05a76" providerId="ADAL" clId="{93051E2D-5816-4241-96F6-58D3CAC5C313}" dt="2025-03-18T12:26:40.369" v="135" actId="2711"/>
        <pc:sldMkLst>
          <pc:docMk/>
          <pc:sldMk cId="1236418831" sldId="305"/>
        </pc:sldMkLst>
        <pc:spChg chg="mod">
          <ac:chgData name="Lee Robertson" userId="f40b26ab-86aa-473c-acf5-afe423f05a76" providerId="ADAL" clId="{93051E2D-5816-4241-96F6-58D3CAC5C313}" dt="2025-03-18T12:26:40.369" v="135" actId="2711"/>
          <ac:spMkLst>
            <pc:docMk/>
            <pc:sldMk cId="1236418831" sldId="305"/>
            <ac:spMk id="3" creationId="{2C639FB7-B050-C5E9-6B59-F2D9AF8D1A4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1DCFC-D040-49B5-B70E-5A04E4CBF2A3}" type="datetimeFigureOut">
              <a:rPr lang="en-GB" smtClean="0"/>
              <a:t>18/03/2025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3BCF3-2045-4DF5-B14A-10ED489DFEA5}" type="slidenum">
              <a:rPr lang="en-GB" smtClean="0"/>
              <a:t>‹#›</a:t>
            </a:fld>
            <a:endParaRPr lang="en-GB"/>
          </a:p>
        </p:txBody>
      </p:sp>
    </p:spTree>
    <p:extLst>
      <p:ext uri="{BB962C8B-B14F-4D97-AF65-F5344CB8AC3E}">
        <p14:creationId xmlns:p14="http://schemas.microsoft.com/office/powerpoint/2010/main" val="77633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09184-224F-0E31-5783-9E5211AB6C55}"/>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5D579E0-70D3-F64D-1FCC-E89F5A4312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9669F65A-9BC1-F342-257C-7E0B38D1B4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715DBEAF-DC5E-30D7-6AB7-3CF9CAD603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36D404-2783-40DF-AC9A-96981F3879AA}" type="slidenum">
              <a:rPr lang="en-US" altLang="en-US" sz="1200" smtClean="0"/>
              <a:pPr/>
              <a:t>3</a:t>
            </a:fld>
            <a:endParaRPr lang="en-US" altLang="en-US" sz="1200"/>
          </a:p>
        </p:txBody>
      </p:sp>
    </p:spTree>
    <p:extLst>
      <p:ext uri="{BB962C8B-B14F-4D97-AF65-F5344CB8AC3E}">
        <p14:creationId xmlns:p14="http://schemas.microsoft.com/office/powerpoint/2010/main" val="233838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4F903B1-DD43-C12C-E124-D5F4DA8836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82B40186-52EE-C1CD-2FC4-EE4EA869FE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C1402E22-F0DD-7E43-EF20-DB1B81026E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6A3C38D-6C11-4678-AF16-BE84BEB142AC}" type="slidenum">
              <a:rPr lang="en-US" altLang="en-US" sz="1200" smtClean="0"/>
              <a:pPr/>
              <a:t>12</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D0A3D8D-19C7-344B-0B6F-814C5A3F2C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BB5A476-7E6E-DDAF-26DE-8B3DAC30EF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0CF31E72-DE29-3545-03AE-6234D725F1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37AEC17-8996-4FD1-97E4-5A5F78691669}" type="slidenum">
              <a:rPr lang="en-US" altLang="en-US" sz="1200" smtClean="0"/>
              <a:pPr/>
              <a:t>13</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14</a:t>
            </a:fld>
            <a:endParaRPr lang="en-US" altLang="en-US" sz="1200"/>
          </a:p>
        </p:txBody>
      </p:sp>
    </p:spTree>
    <p:extLst>
      <p:ext uri="{BB962C8B-B14F-4D97-AF65-F5344CB8AC3E}">
        <p14:creationId xmlns:p14="http://schemas.microsoft.com/office/powerpoint/2010/main" val="141799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15</a:t>
            </a:fld>
            <a:endParaRPr lang="en-US" altLang="en-US" sz="1200"/>
          </a:p>
        </p:txBody>
      </p:sp>
    </p:spTree>
    <p:extLst>
      <p:ext uri="{BB962C8B-B14F-4D97-AF65-F5344CB8AC3E}">
        <p14:creationId xmlns:p14="http://schemas.microsoft.com/office/powerpoint/2010/main" val="2069558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ED6E5-EADB-AF11-C3A9-C02F10936D8A}"/>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AFDA83F-EC1A-25BC-7E53-79C21667D9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8AFCA4A6-F09F-E1B9-2558-0384AD5693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BD75E6D4-46B4-ABE0-2DC5-091A7F6E0B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E92910D-C4B7-4C80-9834-C6D237A337C1}" type="slidenum">
              <a:rPr lang="en-US" altLang="en-US" sz="1200" smtClean="0"/>
              <a:pPr/>
              <a:t>16</a:t>
            </a:fld>
            <a:endParaRPr lang="en-US" altLang="en-US" sz="1200"/>
          </a:p>
        </p:txBody>
      </p:sp>
    </p:spTree>
    <p:extLst>
      <p:ext uri="{BB962C8B-B14F-4D97-AF65-F5344CB8AC3E}">
        <p14:creationId xmlns:p14="http://schemas.microsoft.com/office/powerpoint/2010/main" val="1868840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7D9B518-0CFA-2A17-B7EB-7FD8514321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83A533B-55D5-09AD-5634-80AB07F90A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FB2F40F2-1DB7-258F-01C7-02E55ED9D3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90EEA2C-A263-48A2-BA1D-1F95B67BC218}" type="slidenum">
              <a:rPr lang="en-US" altLang="en-US" sz="1200" smtClean="0"/>
              <a:pPr/>
              <a:t>17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BDD7C-3785-19D4-F16D-FF9D15F1AA72}"/>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9270F259-9894-C4DA-56EB-33AF8189D5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A2CB404A-7F45-F3D0-D6B0-C14E3BAEEA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8CAD9009-B959-C7F1-2042-516D71B274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36D404-2783-40DF-AC9A-96981F3879AA}" type="slidenum">
              <a:rPr lang="en-US" altLang="en-US" sz="1200" smtClean="0"/>
              <a:pPr/>
              <a:t>4</a:t>
            </a:fld>
            <a:endParaRPr lang="en-US" altLang="en-US" sz="1200"/>
          </a:p>
        </p:txBody>
      </p:sp>
    </p:spTree>
    <p:extLst>
      <p:ext uri="{BB962C8B-B14F-4D97-AF65-F5344CB8AC3E}">
        <p14:creationId xmlns:p14="http://schemas.microsoft.com/office/powerpoint/2010/main" val="3063303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EAE35CE-CDDD-EC21-34CC-E2FA2F1211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A83A372-99C4-222D-FCCB-385194F7E5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89A571F2-2236-C993-A9B0-8C252C28BA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0AB557D-1BD6-4D63-ADCF-1B4B98C711BF}" type="slidenum">
              <a:rPr lang="en-US" altLang="en-US" sz="1200" smtClean="0"/>
              <a:pPr/>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84E4424-512C-1FBC-AD20-46107D5F3F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1A20228-6E63-E2AB-5C4C-DE471952BE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14340" name="Slide Number Placeholder 3">
            <a:extLst>
              <a:ext uri="{FF2B5EF4-FFF2-40B4-BE49-F238E27FC236}">
                <a16:creationId xmlns:a16="http://schemas.microsoft.com/office/drawing/2014/main" id="{CF0EAD73-EAA2-9345-6D19-CEDE451F36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96C7D7D-1B89-4858-9FB5-9F99177AA03B}" type="slidenum">
              <a:rPr lang="en-US" altLang="en-US" sz="1200" smtClean="0"/>
              <a:pPr/>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67BC9-9514-5A68-71F8-281177DD9232}"/>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630F1E-ED22-89BC-A8E7-A132D97E2A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BB0BF19B-BDF9-CF8D-7EF8-783FA83AF0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10244" name="Slide Number Placeholder 3">
            <a:extLst>
              <a:ext uri="{FF2B5EF4-FFF2-40B4-BE49-F238E27FC236}">
                <a16:creationId xmlns:a16="http://schemas.microsoft.com/office/drawing/2014/main" id="{5423CC5D-8AB0-FE3C-DB04-11BB57600F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023D0D1-E88D-40F7-88D8-253ADA2B01C4}" type="slidenum">
              <a:rPr lang="en-US" altLang="en-US" sz="1200" smtClean="0"/>
              <a:pPr/>
              <a:t>7</a:t>
            </a:fld>
            <a:endParaRPr lang="en-US" altLang="en-US" sz="1200"/>
          </a:p>
        </p:txBody>
      </p:sp>
    </p:spTree>
    <p:extLst>
      <p:ext uri="{BB962C8B-B14F-4D97-AF65-F5344CB8AC3E}">
        <p14:creationId xmlns:p14="http://schemas.microsoft.com/office/powerpoint/2010/main" val="3708851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9483B-795E-13F6-A977-E80CCE141C38}"/>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53DC922-6F66-C4EF-B297-4FC4C7F64D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B840206-8E9F-62C4-AE95-CF3CC13242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1F1CF374-777C-DB64-6F5E-5120BB563C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A684734-3519-4E0C-9A39-9DE3C7334928}" type="slidenum">
              <a:rPr lang="en-US" altLang="en-US" sz="1200" smtClean="0"/>
              <a:pPr/>
              <a:t>8</a:t>
            </a:fld>
            <a:endParaRPr lang="en-US" altLang="en-US" sz="1200"/>
          </a:p>
        </p:txBody>
      </p:sp>
    </p:spTree>
    <p:extLst>
      <p:ext uri="{BB962C8B-B14F-4D97-AF65-F5344CB8AC3E}">
        <p14:creationId xmlns:p14="http://schemas.microsoft.com/office/powerpoint/2010/main" val="2244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10</a:t>
            </a:fld>
            <a:endParaRPr lang="en-US" altLang="en-US" sz="1200"/>
          </a:p>
        </p:txBody>
      </p:sp>
    </p:spTree>
    <p:extLst>
      <p:ext uri="{BB962C8B-B14F-4D97-AF65-F5344CB8AC3E}">
        <p14:creationId xmlns:p14="http://schemas.microsoft.com/office/powerpoint/2010/main" val="2554035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2792-F038-A2DE-B412-8EBAB567E6DA}"/>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45137FC-6328-7829-6471-CA7BBDB50A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EBF200B-64F8-B740-A41C-EBC23F31DC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15065BB4-96B0-865C-0837-A6617F6138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11</a:t>
            </a:fld>
            <a:endParaRPr lang="en-US" altLang="en-US" sz="1200"/>
          </a:p>
        </p:txBody>
      </p:sp>
    </p:spTree>
    <p:extLst>
      <p:ext uri="{BB962C8B-B14F-4D97-AF65-F5344CB8AC3E}">
        <p14:creationId xmlns:p14="http://schemas.microsoft.com/office/powerpoint/2010/main" val="3835720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DF58-5D95-5292-02DB-06A66F833F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B8B822F-EB52-993D-369B-247F3D3AF5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0BA119-1A2A-D0DA-F0C9-522FA9A98A09}"/>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3F723714-52AE-AEB3-8690-C5A1561DFB6E}"/>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C4B98EA-FFA0-78EC-50D5-C2C2A1ECA040}"/>
              </a:ext>
            </a:extLst>
          </p:cNvPr>
          <p:cNvSpPr>
            <a:spLocks noGrp="1"/>
          </p:cNvSpPr>
          <p:nvPr>
            <p:ph type="sldNum" sz="quarter" idx="12"/>
          </p:nvPr>
        </p:nvSpPr>
        <p:spPr/>
        <p:txBody>
          <a:bodyPr/>
          <a:lstStyle/>
          <a:p>
            <a:fld id="{61B8B813-83D9-4C83-A4BE-48ECFE817E3E}" type="slidenum">
              <a:rPr lang="en-GB" smtClean="0"/>
              <a:t>‹#›</a:t>
            </a:fld>
            <a:endParaRPr lang="en-GB"/>
          </a:p>
        </p:txBody>
      </p:sp>
      <p:pic>
        <p:nvPicPr>
          <p:cNvPr id="8" name="Picture 7" descr="Text&#10;&#10;Description automatically generated">
            <a:extLst>
              <a:ext uri="{FF2B5EF4-FFF2-40B4-BE49-F238E27FC236}">
                <a16:creationId xmlns:a16="http://schemas.microsoft.com/office/drawing/2014/main" id="{66020E36-6529-F061-F30E-1102A6B09F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1350" y="168068"/>
            <a:ext cx="5105400" cy="954295"/>
          </a:xfrm>
          <a:prstGeom prst="rect">
            <a:avLst/>
          </a:prstGeom>
        </p:spPr>
      </p:pic>
    </p:spTree>
    <p:extLst>
      <p:ext uri="{BB962C8B-B14F-4D97-AF65-F5344CB8AC3E}">
        <p14:creationId xmlns:p14="http://schemas.microsoft.com/office/powerpoint/2010/main" val="102421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3651-059F-32AA-0474-F9D4DEBA37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CF5DD5-B0C3-97BE-FCC3-DEE9110794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D5F953-F38E-0C1D-FA36-F48CD9935C42}"/>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B2E58A82-EE1C-AAFA-B1F5-1996678B0EAD}"/>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01C3787-98D1-6F91-F8F9-347E5F61D6DF}"/>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392782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5A4307-4CD5-22D5-EC66-43B0FFD936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68B1A6-205C-D619-1241-D96D2B489D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B82E5F-FEB3-BBAF-5626-85F89F310490}"/>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1A2FBD19-822A-D146-8A9B-3F0B92C14963}"/>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C67723D-C58D-B4F4-E775-DE7CDF5F581E}"/>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87931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4DEA2-E98A-628B-7D74-E2BA7156AE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EA8613-7C4E-575C-0BCF-4F2871CC50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DD9D80-7B92-28DD-5B46-5BC9F5C339E2}"/>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59201785-6D2D-1C91-5BBB-F4365103EB09}"/>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3AF2D78-003A-33EE-3C6C-231DD33F1AAC}"/>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18761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94971-1404-DE82-7B7F-5F45C46D32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270F80-00D8-3E40-32B8-B07196533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304B7B-734C-8FF1-7658-684E7837213B}"/>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DA974E9F-6C94-3F96-54A2-5A20A77B0F82}"/>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0FF9F90-18A1-E939-3A89-D4F80023F20A}"/>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61374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F3C8-F8E4-C0CC-CBC8-5B5404290B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79A101-871C-55FB-C221-30A28210AB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9CD685-314E-DCE2-5017-AD64F977BA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EF74DC-13EF-6E1C-52C7-D1EADC0F04DC}"/>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6" name="Footer Placeholder 5">
            <a:extLst>
              <a:ext uri="{FF2B5EF4-FFF2-40B4-BE49-F238E27FC236}">
                <a16:creationId xmlns:a16="http://schemas.microsoft.com/office/drawing/2014/main" id="{50B37B50-B7E7-E970-D9F0-3569C69E8C8F}"/>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47256E0-0BEA-ECF8-7D67-9705966F5727}"/>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70982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77D0-1255-FF4C-EA79-3C1CEF2D8D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629DE9-8AB6-2F8B-158D-B55C375F13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727874-CB31-61CA-6F96-6DA54BA224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ED518D-AA17-33FD-5D6B-1F8E591692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35991E-AD98-FE39-C65A-B95A1AAD61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AB1B82-19B9-CA3A-4766-168ED09DDE8F}"/>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8" name="Footer Placeholder 7">
            <a:extLst>
              <a:ext uri="{FF2B5EF4-FFF2-40B4-BE49-F238E27FC236}">
                <a16:creationId xmlns:a16="http://schemas.microsoft.com/office/drawing/2014/main" id="{1D5D3E9F-284C-F07A-E8AA-E46A4E545035}"/>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502E679-5E6F-516B-1E33-1B8833C445CD}"/>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18880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A09C-4736-4245-21B9-C348587647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70286A-3684-5869-12C9-BC12E56D33E9}"/>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4" name="Footer Placeholder 3">
            <a:extLst>
              <a:ext uri="{FF2B5EF4-FFF2-40B4-BE49-F238E27FC236}">
                <a16:creationId xmlns:a16="http://schemas.microsoft.com/office/drawing/2014/main" id="{EDFB6713-0D4B-0FF5-02A0-C39654DB0E5E}"/>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69AEAE42-BD76-4C8E-52DD-20D7EB78CFC8}"/>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403538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963BE0-FDB6-F284-097B-A1A0711947AB}"/>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3" name="Footer Placeholder 2">
            <a:extLst>
              <a:ext uri="{FF2B5EF4-FFF2-40B4-BE49-F238E27FC236}">
                <a16:creationId xmlns:a16="http://schemas.microsoft.com/office/drawing/2014/main" id="{F5416758-EC13-A54A-D976-E638B01C2243}"/>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70EE6C23-C22C-BA2C-655C-7F32746A3E30}"/>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171441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A72D2-0DE6-D3D4-1FCD-CEF5FB46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84BAA-4DAF-84C3-30B2-51E5E1C141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185101-3851-01B8-B80B-665842E22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BF17E-4D4E-4363-6482-9761F0CA6A26}"/>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6" name="Footer Placeholder 5">
            <a:extLst>
              <a:ext uri="{FF2B5EF4-FFF2-40B4-BE49-F238E27FC236}">
                <a16:creationId xmlns:a16="http://schemas.microsoft.com/office/drawing/2014/main" id="{4651890C-84B0-0F81-0047-840970F6B286}"/>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697A1CF-5EBE-EED2-7A76-CAB1083443DE}"/>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31478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C0C1-6E34-0863-558C-7F5067C061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EFD4940-ECB6-DA54-DB94-2A72D19081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647796-A236-4868-552D-1D3550A47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EBBE8-4EBE-7B88-014A-5A524BF876A3}"/>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18/03/2025</a:t>
            </a:fld>
            <a:endParaRPr lang="en-GB"/>
          </a:p>
        </p:txBody>
      </p:sp>
      <p:sp>
        <p:nvSpPr>
          <p:cNvPr id="6" name="Footer Placeholder 5">
            <a:extLst>
              <a:ext uri="{FF2B5EF4-FFF2-40B4-BE49-F238E27FC236}">
                <a16:creationId xmlns:a16="http://schemas.microsoft.com/office/drawing/2014/main" id="{09BEFA7C-0D0A-5337-D2CD-A531926D90B1}"/>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9C92412-FEAE-72A2-E96F-F5FC671A47ED}"/>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66071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C17440-B9A9-5F6E-C262-993957C0F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A768F2-E138-37D0-7E88-B19DC2CB6A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1C67-9EC1-24AF-B373-1F4A0602F8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C838B-89AD-4059-B060-D0C6E6E3FE96}" type="datetimeFigureOut">
              <a:rPr lang="en-GB" smtClean="0"/>
              <a:t>18/03/2025</a:t>
            </a:fld>
            <a:endParaRPr lang="en-GB"/>
          </a:p>
        </p:txBody>
      </p:sp>
      <p:sp>
        <p:nvSpPr>
          <p:cNvPr id="5" name="Footer Placeholder 4">
            <a:extLst>
              <a:ext uri="{FF2B5EF4-FFF2-40B4-BE49-F238E27FC236}">
                <a16:creationId xmlns:a16="http://schemas.microsoft.com/office/drawing/2014/main" id="{8AB407A9-9AC6-A3BF-BCFF-BFC6CBBED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A6BCF20-70A7-EF7E-F35C-D3EF94EE2E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8B813-83D9-4C83-A4BE-48ECFE817E3E}" type="slidenum">
              <a:rPr lang="en-GB" smtClean="0"/>
              <a:t>‹#›</a:t>
            </a:fld>
            <a:endParaRPr lang="en-GB"/>
          </a:p>
        </p:txBody>
      </p:sp>
      <p:sp>
        <p:nvSpPr>
          <p:cNvPr id="7" name="Rectangle 6">
            <a:extLst>
              <a:ext uri="{FF2B5EF4-FFF2-40B4-BE49-F238E27FC236}">
                <a16:creationId xmlns:a16="http://schemas.microsoft.com/office/drawing/2014/main" id="{B2708E04-911A-7739-6BB3-0A0559DBD144}"/>
              </a:ext>
            </a:extLst>
          </p:cNvPr>
          <p:cNvSpPr/>
          <p:nvPr userDrawn="1"/>
        </p:nvSpPr>
        <p:spPr>
          <a:xfrm>
            <a:off x="0" y="6133306"/>
            <a:ext cx="12192000" cy="366713"/>
          </a:xfrm>
          <a:prstGeom prst="rect">
            <a:avLst/>
          </a:prstGeom>
          <a:solidFill>
            <a:srgbClr val="094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9AED681D-82E1-69A2-5E70-F1F146BD83BA}"/>
              </a:ext>
            </a:extLst>
          </p:cNvPr>
          <p:cNvSpPr/>
          <p:nvPr userDrawn="1"/>
        </p:nvSpPr>
        <p:spPr>
          <a:xfrm>
            <a:off x="190500" y="5861050"/>
            <a:ext cx="971550" cy="923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Logo&#10;&#10;Description automatically generated">
            <a:extLst>
              <a:ext uri="{FF2B5EF4-FFF2-40B4-BE49-F238E27FC236}">
                <a16:creationId xmlns:a16="http://schemas.microsoft.com/office/drawing/2014/main" id="{28CB3137-56A9-F826-B575-8DE427E2287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5858" y="5764213"/>
            <a:ext cx="907256" cy="907256"/>
          </a:xfrm>
          <a:prstGeom prst="rect">
            <a:avLst/>
          </a:prstGeom>
        </p:spPr>
      </p:pic>
    </p:spTree>
    <p:extLst>
      <p:ext uri="{BB962C8B-B14F-4D97-AF65-F5344CB8AC3E}">
        <p14:creationId xmlns:p14="http://schemas.microsoft.com/office/powerpoint/2010/main" val="3389281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venir Next LT Pro Demi" panose="020B07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c836c5a1-90e9-4cdb-b591-6e83225bea67/?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c836c5a1-90e9-4cdb-b591-6e83225bea67/?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c836c5a1-90e9-4cdb-b591-6e83225bea67/?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c836c5a1-90e9-4cdb-b591-6e83225bea67/?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27073043-3D8B-798D-1E89-7BA2CB85F2B6}"/>
              </a:ext>
            </a:extLst>
          </p:cNvPr>
          <p:cNvSpPr>
            <a:spLocks noGrp="1" noChangeArrowheads="1"/>
          </p:cNvSpPr>
          <p:nvPr>
            <p:ph type="subTitle" idx="1"/>
          </p:nvPr>
        </p:nvSpPr>
        <p:spPr>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gn="l"/>
            <a:endParaRPr lang="en-US" altLang="en-US" sz="3600" b="1" dirty="0">
              <a:latin typeface="Calibri" panose="020F0502020204030204" pitchFamily="34" charset="0"/>
            </a:endParaRPr>
          </a:p>
          <a:p>
            <a:pPr algn="l"/>
            <a:endParaRPr lang="en-US" altLang="en-US" sz="1400" b="1" dirty="0">
              <a:latin typeface="Calibri" panose="020F0502020204030204" pitchFamily="34" charset="0"/>
            </a:endParaRPr>
          </a:p>
        </p:txBody>
      </p:sp>
      <p:sp>
        <p:nvSpPr>
          <p:cNvPr id="3" name="TextBox 2">
            <a:extLst>
              <a:ext uri="{FF2B5EF4-FFF2-40B4-BE49-F238E27FC236}">
                <a16:creationId xmlns:a16="http://schemas.microsoft.com/office/drawing/2014/main" id="{C60867C0-9045-6F88-743F-0055E64E979E}"/>
              </a:ext>
            </a:extLst>
          </p:cNvPr>
          <p:cNvSpPr txBox="1"/>
          <p:nvPr/>
        </p:nvSpPr>
        <p:spPr>
          <a:xfrm>
            <a:off x="983226" y="1917983"/>
            <a:ext cx="9684774" cy="2831544"/>
          </a:xfrm>
          <a:prstGeom prst="rect">
            <a:avLst/>
          </a:prstGeom>
          <a:noFill/>
        </p:spPr>
        <p:txBody>
          <a:bodyPr wrap="square">
            <a:spAutoFit/>
          </a:bodyPr>
          <a:lstStyle/>
          <a:p>
            <a:pPr algn="ctr"/>
            <a:r>
              <a:rPr lang="en-US" altLang="en-US" sz="4000" dirty="0"/>
              <a:t>Pharmaceutical Needs Assessment: </a:t>
            </a:r>
            <a:br>
              <a:rPr lang="en-US" altLang="en-US" sz="4000" dirty="0"/>
            </a:br>
            <a:r>
              <a:rPr lang="en-GB" altLang="en-US" sz="4000" dirty="0">
                <a:latin typeface="Calibri" panose="020F0502020204030204" pitchFamily="34" charset="0"/>
                <a:ea typeface="Calibri" panose="020F0502020204030204" pitchFamily="34" charset="0"/>
                <a:cs typeface="Calibri" panose="020F0502020204030204" pitchFamily="34" charset="0"/>
              </a:rPr>
              <a:t>Mid Bournemouth, Kinson &amp; Wallisdown</a:t>
            </a:r>
            <a:br>
              <a:rPr lang="en-US" altLang="en-US" sz="4000" dirty="0"/>
            </a:br>
            <a:r>
              <a:rPr lang="en-US" altLang="en-US" sz="4000" dirty="0"/>
              <a:t>PNA Locality Profile</a:t>
            </a:r>
          </a:p>
          <a:p>
            <a:pPr algn="ctr"/>
            <a:r>
              <a:rPr lang="en-US" altLang="en-US" sz="4000" dirty="0"/>
              <a:t>March 2025</a:t>
            </a:r>
            <a:br>
              <a:rPr lang="en-US" altLang="en-US" sz="1800" dirty="0"/>
            </a:b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title="This slide contains the following visuals: actionButton ,textbox ,slicer ,What is the male life expectancy for wards across Dorset?? ,actionButton ,actionButton ,textbox ,What percentage of the population are in each age group as of the mid 2022 population estimates? ,actionButton ,What is the female life expectancy for wards across Dorset? ,What percentage of the population are in the top 20% least deprived? ,card ,image ,What percentage of the population are in each age group for the DiiS registered population? ,Title ,What percentage of the population are in the top 20% most deprived? ,Population count (DiiS) ,Border ,What is the male life expectancy for wards across Dorset?? ,Home button ,What is the male life expectancy for wards across Dorset?. Please refer to the notes on this slide for details">
            <a:hlinkClick r:id="rId3"/>
            <a:extLst>
              <a:ext uri="{FF2B5EF4-FFF2-40B4-BE49-F238E27FC236}">
                <a16:creationId xmlns:a16="http://schemas.microsoft.com/office/drawing/2014/main" id="{12D8DE50-C20B-5430-A6B3-3C129F7B5B7C}"/>
              </a:ext>
            </a:extLst>
          </p:cNvPr>
          <p:cNvPicPr>
            <a:picLocks noChangeAspect="1"/>
          </p:cNvPicPr>
          <p:nvPr/>
        </p:nvPicPr>
        <p:blipFill>
          <a:blip r:embed="rId4"/>
          <a:stretch>
            <a:fillRect/>
          </a:stretch>
        </p:blipFill>
        <p:spPr>
          <a:xfrm>
            <a:off x="1213518" y="798950"/>
            <a:ext cx="9219785" cy="5260099"/>
          </a:xfrm>
          <a:prstGeom prst="rect">
            <a:avLst/>
          </a:prstGeom>
          <a:noFill/>
        </p:spPr>
      </p:pic>
      <p:sp>
        <p:nvSpPr>
          <p:cNvPr id="2" name="Title 1">
            <a:extLst>
              <a:ext uri="{FF2B5EF4-FFF2-40B4-BE49-F238E27FC236}">
                <a16:creationId xmlns:a16="http://schemas.microsoft.com/office/drawing/2014/main" id="{DDB01064-5EF7-D1FD-68C0-1599067722BC}"/>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spTree>
    <p:extLst>
      <p:ext uri="{BB962C8B-B14F-4D97-AF65-F5344CB8AC3E}">
        <p14:creationId xmlns:p14="http://schemas.microsoft.com/office/powerpoint/2010/main" val="2640358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95EE6-234D-53AC-A1EC-9E099A17EF87}"/>
            </a:ext>
          </a:extLst>
        </p:cNvPr>
        <p:cNvGrpSpPr/>
        <p:nvPr/>
      </p:nvGrpSpPr>
      <p:grpSpPr>
        <a:xfrm>
          <a:off x="0" y="0"/>
          <a:ext cx="0" cy="0"/>
          <a:chOff x="0" y="0"/>
          <a:chExt cx="0" cy="0"/>
        </a:xfrm>
      </p:grpSpPr>
      <p:pic>
        <p:nvPicPr>
          <p:cNvPr id="2" name="Picture" title="This slide contains the following visuals: actionButton ,textbox ,textbox ,image ,card ,Border ,card ,card ,What percentage of residents aged 5 and over provide unpaid care? ,card ,What percentage of the economically active aged 16+ population are in employment? ,What percentage of the DiiS population are informal carers? ,What percentage of the population aged 16+ are economically inactive and long term sick or disabled? ,What percentage of households have no car or van? ,card ,What percentage of households privately rent or live rent free? ,What percentage of the working age (16-64) population are on out of work benefits? ,card ,card ,What percentage of residents are disabled under the Equality Act? ,card ,card ,card ,slicer ,What percentage of households have socially rented accomodation? ,Title ,What percentage of households are lone parent households? ,card ,Home button ,What percentage of households are lone pensioner households? ,card ,What percentage of households  have ownership or shared ownership of their accomodation? ,card. Please refer to the notes on this slide for details">
            <a:hlinkClick r:id="rId3"/>
            <a:extLst>
              <a:ext uri="{FF2B5EF4-FFF2-40B4-BE49-F238E27FC236}">
                <a16:creationId xmlns:a16="http://schemas.microsoft.com/office/drawing/2014/main" id="{3738794D-EEC8-999B-5860-54D82B47B810}"/>
              </a:ext>
            </a:extLst>
          </p:cNvPr>
          <p:cNvPicPr>
            <a:picLocks noChangeAspect="1"/>
          </p:cNvPicPr>
          <p:nvPr/>
        </p:nvPicPr>
        <p:blipFill>
          <a:blip r:embed="rId4"/>
          <a:stretch>
            <a:fillRect/>
          </a:stretch>
        </p:blipFill>
        <p:spPr>
          <a:xfrm>
            <a:off x="1205161" y="747006"/>
            <a:ext cx="9401879" cy="5363988"/>
          </a:xfrm>
          <a:prstGeom prst="rect">
            <a:avLst/>
          </a:prstGeom>
          <a:noFill/>
        </p:spPr>
      </p:pic>
      <p:sp>
        <p:nvSpPr>
          <p:cNvPr id="3" name="Title 1">
            <a:extLst>
              <a:ext uri="{FF2B5EF4-FFF2-40B4-BE49-F238E27FC236}">
                <a16:creationId xmlns:a16="http://schemas.microsoft.com/office/drawing/2014/main" id="{9A60E4D2-0063-3C56-F308-DD9A35705FEE}"/>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spTree>
    <p:extLst>
      <p:ext uri="{BB962C8B-B14F-4D97-AF65-F5344CB8AC3E}">
        <p14:creationId xmlns:p14="http://schemas.microsoft.com/office/powerpoint/2010/main" val="106825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D744774-CFFC-5984-8B26-8B9B94A398C1}"/>
              </a:ext>
            </a:extLst>
          </p:cNvPr>
          <p:cNvSpPr txBox="1">
            <a:spLocks/>
          </p:cNvSpPr>
          <p:nvPr/>
        </p:nvSpPr>
        <p:spPr bwMode="auto">
          <a:xfrm>
            <a:off x="611188" y="1213360"/>
            <a:ext cx="7772400" cy="4032250"/>
          </a:xfrm>
          <a:prstGeom prst="rect">
            <a:avLst/>
          </a:prstGeom>
          <a:noFill/>
          <a:ln>
            <a:noFill/>
          </a:ln>
        </p:spPr>
        <p:txBody>
          <a:bodyPr/>
          <a:ls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To understand any increases in demand for services based on planned housing developments, planning applications with consent to build to 2029 in BCP and Dorset have been analysed. Postcodes (or the nearest existing postcode to the development site) have been matched to Wards and then to PNA Locality. </a:t>
            </a:r>
          </a:p>
          <a:p>
            <a:pPr>
              <a:defRPr/>
            </a:pPr>
            <a:endPar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This gives a realistic picture of housing growth within the Neighbourhood. The net level of development for this PNA Locality is approximately 390 dwellings. This is about 5% of the total net housing development for BCP. </a:t>
            </a:r>
          </a:p>
          <a:p>
            <a:pPr>
              <a:defRPr/>
            </a:pPr>
            <a:endPar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The main areas of proposed development in the PNA locality are predominantly Redhill &amp; Northbourne area and Winton East particularly around Charminster Road and Wimborne Road.</a:t>
            </a:r>
          </a:p>
          <a:p>
            <a:pPr>
              <a:defRPr/>
            </a:pPr>
            <a:endParaRPr lang="en-GB" sz="1200" kern="1400" dirty="0">
              <a:solidFill>
                <a:srgbClr val="000000"/>
              </a:solidFill>
              <a:latin typeface="+mn-lt"/>
              <a:ea typeface="Times New Roman" panose="02020603050405020304" pitchFamily="18" charset="0"/>
            </a:endParaRPr>
          </a:p>
        </p:txBody>
      </p:sp>
      <p:sp>
        <p:nvSpPr>
          <p:cNvPr id="4" name="Title 1">
            <a:extLst>
              <a:ext uri="{FF2B5EF4-FFF2-40B4-BE49-F238E27FC236}">
                <a16:creationId xmlns:a16="http://schemas.microsoft.com/office/drawing/2014/main" id="{D39C9BA4-7286-357D-D58F-7217349D54E1}"/>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Housing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6A5607-BEEC-8739-955C-427117F6753C}"/>
              </a:ext>
            </a:extLst>
          </p:cNvPr>
          <p:cNvSpPr>
            <a:spLocks noGrp="1"/>
          </p:cNvSpPr>
          <p:nvPr>
            <p:ph idx="1"/>
          </p:nvPr>
        </p:nvSpPr>
        <p:spPr>
          <a:xfrm>
            <a:off x="611188" y="1251924"/>
            <a:ext cx="4062731" cy="4032250"/>
          </a:xfrm>
        </p:spPr>
        <p:txBody>
          <a:bodyPr>
            <a:noAutofit/>
          </a:bodyPr>
          <a:lstStyle/>
          <a:p>
            <a:pPr marL="0" indent="0">
              <a:lnSpc>
                <a:spcPct val="120000"/>
              </a:lnSpc>
              <a:buNone/>
              <a:defRPr/>
            </a:pPr>
            <a:r>
              <a:rPr lang="en-GB" sz="1400" dirty="0">
                <a:latin typeface="Arial" panose="020B0604020202020204" pitchFamily="34" charset="0"/>
                <a:cs typeface="Arial" panose="020B0604020202020204" pitchFamily="34" charset="0"/>
              </a:rPr>
              <a:t>There are eight lower super output areas (LSOAs) in the PNA Locality that are in the most deprived national quintile.</a:t>
            </a:r>
          </a:p>
          <a:p>
            <a:pPr marL="0" indent="0">
              <a:lnSpc>
                <a:spcPct val="120000"/>
              </a:lnSpc>
              <a:buNone/>
              <a:defRPr/>
            </a:pPr>
            <a:r>
              <a:rPr lang="en-GB" sz="1400" dirty="0">
                <a:latin typeface="Arial" panose="020B0604020202020204" pitchFamily="34" charset="0"/>
                <a:cs typeface="Arial" panose="020B0604020202020204" pitchFamily="34" charset="0"/>
              </a:rPr>
              <a:t>A further 12 LSOAs are among the most 40% deprived.</a:t>
            </a:r>
          </a:p>
          <a:p>
            <a:pPr marL="0" indent="0">
              <a:lnSpc>
                <a:spcPct val="120000"/>
              </a:lnSpc>
              <a:buNone/>
              <a:defRPr/>
            </a:pPr>
            <a:r>
              <a:rPr lang="en-GB" sz="1400" dirty="0">
                <a:latin typeface="Arial" panose="020B0604020202020204" pitchFamily="34" charset="0"/>
                <a:cs typeface="Arial" panose="020B0604020202020204" pitchFamily="34" charset="0"/>
              </a:rPr>
              <a:t>21% of its population live in the 20% most deprived parts of BCP.</a:t>
            </a:r>
          </a:p>
          <a:p>
            <a:pPr marL="0" indent="0">
              <a:lnSpc>
                <a:spcPct val="120000"/>
              </a:lnSpc>
              <a:buNone/>
              <a:defRPr/>
            </a:pPr>
            <a:r>
              <a:rPr lang="en-GB" sz="1400" dirty="0">
                <a:latin typeface="Arial" panose="020B0604020202020204" pitchFamily="34" charset="0"/>
                <a:cs typeface="Arial" panose="020B0604020202020204" pitchFamily="34" charset="0"/>
              </a:rPr>
              <a:t>14% live in the 20% most deprived parts of England.</a:t>
            </a:r>
          </a:p>
          <a:p>
            <a:pPr marL="0" indent="0">
              <a:lnSpc>
                <a:spcPct val="120000"/>
              </a:lnSpc>
              <a:buNone/>
              <a:defRPr/>
            </a:pPr>
            <a:r>
              <a:rPr lang="en-GB" sz="1400" dirty="0">
                <a:latin typeface="Arial" panose="020B0604020202020204" pitchFamily="34" charset="0"/>
                <a:cs typeface="Arial" panose="020B0604020202020204" pitchFamily="34" charset="0"/>
              </a:rPr>
              <a:t>Mid Bournemouth, Kinson &amp; Wallisdown PNA Locality has a significantly higher proportion of its older population living in deprivation compared to the national average.</a:t>
            </a:r>
          </a:p>
          <a:p>
            <a:pPr marL="0" indent="0">
              <a:defRPr/>
            </a:pPr>
            <a:endParaRPr lang="en-GB" sz="1100" dirty="0"/>
          </a:p>
          <a:p>
            <a:pPr marL="0" indent="0">
              <a:defRPr/>
            </a:pPr>
            <a:endParaRPr lang="en-GB" sz="1100" dirty="0"/>
          </a:p>
          <a:p>
            <a:pPr>
              <a:defRPr/>
            </a:pPr>
            <a:endParaRPr lang="en-GB" b="1" dirty="0"/>
          </a:p>
          <a:p>
            <a:pPr>
              <a:defRPr/>
            </a:pPr>
            <a:endParaRPr lang="en-GB" dirty="0"/>
          </a:p>
        </p:txBody>
      </p:sp>
      <p:pic>
        <p:nvPicPr>
          <p:cNvPr id="4" name="Picture 3" descr="A map of a city&#10;&#10;AI-generated content may be incorrect.">
            <a:extLst>
              <a:ext uri="{FF2B5EF4-FFF2-40B4-BE49-F238E27FC236}">
                <a16:creationId xmlns:a16="http://schemas.microsoft.com/office/drawing/2014/main" id="{DC57DE02-41AF-078E-FBC9-11698A77D5EB}"/>
              </a:ext>
            </a:extLst>
          </p:cNvPr>
          <p:cNvPicPr>
            <a:picLocks noChangeAspect="1"/>
          </p:cNvPicPr>
          <p:nvPr/>
        </p:nvPicPr>
        <p:blipFill>
          <a:blip r:embed="rId3"/>
          <a:stretch>
            <a:fillRect/>
          </a:stretch>
        </p:blipFill>
        <p:spPr>
          <a:xfrm>
            <a:off x="4839897" y="1042220"/>
            <a:ext cx="7087382" cy="4451658"/>
          </a:xfrm>
          <a:prstGeom prst="rect">
            <a:avLst/>
          </a:prstGeom>
        </p:spPr>
      </p:pic>
      <p:sp>
        <p:nvSpPr>
          <p:cNvPr id="6" name="Title 1">
            <a:extLst>
              <a:ext uri="{FF2B5EF4-FFF2-40B4-BE49-F238E27FC236}">
                <a16:creationId xmlns:a16="http://schemas.microsoft.com/office/drawing/2014/main" id="{3DB7239F-42CE-A80D-AF57-679A7482121C}"/>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Deprivation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D9B81E-F528-AA7D-AD12-C105D1590A7E}"/>
              </a:ext>
            </a:extLst>
          </p:cNvPr>
          <p:cNvSpPr txBox="1">
            <a:spLocks noChangeArrowheads="1"/>
          </p:cNvSpPr>
          <p:nvPr/>
        </p:nvSpPr>
        <p:spPr bwMode="auto">
          <a:xfrm>
            <a:off x="2201863" y="174625"/>
            <a:ext cx="7772400" cy="647700"/>
          </a:xfrm>
          <a:prstGeom prst="rect">
            <a:avLst/>
          </a:prstGeom>
          <a:noFill/>
          <a:ln>
            <a:noFill/>
          </a:ln>
        </p:spPr>
        <p:txBody>
          <a:bodyPr anchor="ctr"/>
          <a:lstStyle>
            <a:lvl1pPr algn="l" rtl="0" eaLnBrk="0" fontAlgn="base" hangingPunct="0">
              <a:spcBef>
                <a:spcPct val="0"/>
              </a:spcBef>
              <a:spcAft>
                <a:spcPct val="0"/>
              </a:spcAft>
              <a:tabLst>
                <a:tab pos="0" algn="l"/>
              </a:tabLst>
              <a:defRPr sz="3200">
                <a:solidFill>
                  <a:schemeClr val="tx1"/>
                </a:solidFill>
                <a:latin typeface="+mj-lt"/>
                <a:ea typeface="+mj-ea"/>
                <a:cs typeface="ＭＳ Ｐゴシック" charset="0"/>
              </a:defRPr>
            </a:lvl1pPr>
            <a:lvl2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200">
                <a:solidFill>
                  <a:schemeClr val="bg1"/>
                </a:solidFill>
                <a:latin typeface="Arial" charset="0"/>
                <a:ea typeface="ＭＳ Ｐゴシック" charset="0"/>
              </a:defRPr>
            </a:lvl6pPr>
            <a:lvl7pPr marL="914400" algn="l" rtl="0" eaLnBrk="0" fontAlgn="base" hangingPunct="0">
              <a:spcBef>
                <a:spcPct val="0"/>
              </a:spcBef>
              <a:spcAft>
                <a:spcPct val="0"/>
              </a:spcAft>
              <a:defRPr sz="3200">
                <a:solidFill>
                  <a:schemeClr val="bg1"/>
                </a:solidFill>
                <a:latin typeface="Arial" charset="0"/>
                <a:ea typeface="ＭＳ Ｐゴシック" charset="0"/>
              </a:defRPr>
            </a:lvl7pPr>
            <a:lvl8pPr marL="1371600" algn="l" rtl="0" eaLnBrk="0" fontAlgn="base" hangingPunct="0">
              <a:spcBef>
                <a:spcPct val="0"/>
              </a:spcBef>
              <a:spcAft>
                <a:spcPct val="0"/>
              </a:spcAft>
              <a:defRPr sz="3200">
                <a:solidFill>
                  <a:schemeClr val="bg1"/>
                </a:solidFill>
                <a:latin typeface="Arial" charset="0"/>
                <a:ea typeface="ＭＳ Ｐゴシック" charset="0"/>
              </a:defRPr>
            </a:lvl8pPr>
            <a:lvl9pPr marL="1828800" algn="l" rtl="0" eaLnBrk="0" fontAlgn="base" hangingPunct="0">
              <a:spcBef>
                <a:spcPct val="0"/>
              </a:spcBef>
              <a:spcAft>
                <a:spcPct val="0"/>
              </a:spcAft>
              <a:defRPr sz="3200">
                <a:solidFill>
                  <a:schemeClr val="bg1"/>
                </a:solidFill>
                <a:latin typeface="Arial" charset="0"/>
                <a:ea typeface="ＭＳ Ｐゴシック" charset="0"/>
              </a:defRPr>
            </a:lvl9pPr>
          </a:lstStyle>
          <a:p>
            <a:pPr>
              <a:defRPr/>
            </a:pPr>
            <a:endParaRPr lang="en-US" altLang="en-US" kern="0" dirty="0"/>
          </a:p>
        </p:txBody>
      </p:sp>
      <p:pic>
        <p:nvPicPr>
          <p:cNvPr id="3" name="Picture" title="This slide contains the following visuals: actionButton ,Population with 2 LTCs  ,card ,Border ,textbox ,Population with 1 LTC ,image ,Population count ,What percentage of the opted-in population are frail? ,actionButton ,Population with 3+ LTCs  ,multiRowCard ,Title ,What percentage of the opted-in population aged 65+ have a High Falls Risk? ,Home button ,Population with 0 LTCs ,actionButton ,What percentage of the population has each condition? ,slicer. Please refer to the notes on this slide for details">
            <a:hlinkClick r:id="rId3"/>
            <a:extLst>
              <a:ext uri="{FF2B5EF4-FFF2-40B4-BE49-F238E27FC236}">
                <a16:creationId xmlns:a16="http://schemas.microsoft.com/office/drawing/2014/main" id="{34B76CB0-9A3A-E8AB-BE21-63FACDFAA481}"/>
              </a:ext>
            </a:extLst>
          </p:cNvPr>
          <p:cNvPicPr>
            <a:picLocks noChangeAspect="1"/>
          </p:cNvPicPr>
          <p:nvPr/>
        </p:nvPicPr>
        <p:blipFill>
          <a:blip r:embed="rId4"/>
          <a:stretch>
            <a:fillRect/>
          </a:stretch>
        </p:blipFill>
        <p:spPr>
          <a:xfrm>
            <a:off x="1408848" y="755138"/>
            <a:ext cx="9358430" cy="5339198"/>
          </a:xfrm>
          <a:prstGeom prst="rect">
            <a:avLst/>
          </a:prstGeom>
          <a:noFill/>
        </p:spPr>
      </p:pic>
      <p:sp>
        <p:nvSpPr>
          <p:cNvPr id="2" name="Title 1">
            <a:extLst>
              <a:ext uri="{FF2B5EF4-FFF2-40B4-BE49-F238E27FC236}">
                <a16:creationId xmlns:a16="http://schemas.microsoft.com/office/drawing/2014/main" id="{4446FCCC-FC00-90FB-9BB3-4DD540DA4103}"/>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spTree>
    <p:extLst>
      <p:ext uri="{BB962C8B-B14F-4D97-AF65-F5344CB8AC3E}">
        <p14:creationId xmlns:p14="http://schemas.microsoft.com/office/powerpoint/2010/main" val="340509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D9B81E-F528-AA7D-AD12-C105D1590A7E}"/>
              </a:ext>
            </a:extLst>
          </p:cNvPr>
          <p:cNvSpPr txBox="1">
            <a:spLocks noChangeArrowheads="1"/>
          </p:cNvSpPr>
          <p:nvPr/>
        </p:nvSpPr>
        <p:spPr bwMode="auto">
          <a:xfrm>
            <a:off x="2201863" y="174625"/>
            <a:ext cx="7772400" cy="647700"/>
          </a:xfrm>
          <a:prstGeom prst="rect">
            <a:avLst/>
          </a:prstGeom>
          <a:noFill/>
          <a:ln>
            <a:noFill/>
          </a:ln>
        </p:spPr>
        <p:txBody>
          <a:bodyPr anchor="ctr"/>
          <a:lstStyle>
            <a:lvl1pPr algn="l" rtl="0" eaLnBrk="0" fontAlgn="base" hangingPunct="0">
              <a:spcBef>
                <a:spcPct val="0"/>
              </a:spcBef>
              <a:spcAft>
                <a:spcPct val="0"/>
              </a:spcAft>
              <a:tabLst>
                <a:tab pos="0" algn="l"/>
              </a:tabLst>
              <a:defRPr sz="3200">
                <a:solidFill>
                  <a:schemeClr val="tx1"/>
                </a:solidFill>
                <a:latin typeface="+mj-lt"/>
                <a:ea typeface="+mj-ea"/>
                <a:cs typeface="ＭＳ Ｐゴシック" charset="0"/>
              </a:defRPr>
            </a:lvl1pPr>
            <a:lvl2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200">
                <a:solidFill>
                  <a:schemeClr val="bg1"/>
                </a:solidFill>
                <a:latin typeface="Arial" charset="0"/>
                <a:ea typeface="ＭＳ Ｐゴシック" charset="0"/>
              </a:defRPr>
            </a:lvl6pPr>
            <a:lvl7pPr marL="914400" algn="l" rtl="0" eaLnBrk="0" fontAlgn="base" hangingPunct="0">
              <a:spcBef>
                <a:spcPct val="0"/>
              </a:spcBef>
              <a:spcAft>
                <a:spcPct val="0"/>
              </a:spcAft>
              <a:defRPr sz="3200">
                <a:solidFill>
                  <a:schemeClr val="bg1"/>
                </a:solidFill>
                <a:latin typeface="Arial" charset="0"/>
                <a:ea typeface="ＭＳ Ｐゴシック" charset="0"/>
              </a:defRPr>
            </a:lvl7pPr>
            <a:lvl8pPr marL="1371600" algn="l" rtl="0" eaLnBrk="0" fontAlgn="base" hangingPunct="0">
              <a:spcBef>
                <a:spcPct val="0"/>
              </a:spcBef>
              <a:spcAft>
                <a:spcPct val="0"/>
              </a:spcAft>
              <a:defRPr sz="3200">
                <a:solidFill>
                  <a:schemeClr val="bg1"/>
                </a:solidFill>
                <a:latin typeface="Arial" charset="0"/>
                <a:ea typeface="ＭＳ Ｐゴシック" charset="0"/>
              </a:defRPr>
            </a:lvl8pPr>
            <a:lvl9pPr marL="1828800" algn="l" rtl="0" eaLnBrk="0" fontAlgn="base" hangingPunct="0">
              <a:spcBef>
                <a:spcPct val="0"/>
              </a:spcBef>
              <a:spcAft>
                <a:spcPct val="0"/>
              </a:spcAft>
              <a:defRPr sz="3200">
                <a:solidFill>
                  <a:schemeClr val="bg1"/>
                </a:solidFill>
                <a:latin typeface="Arial" charset="0"/>
                <a:ea typeface="ＭＳ Ｐゴシック" charset="0"/>
              </a:defRPr>
            </a:lvl9pPr>
          </a:lstStyle>
          <a:p>
            <a:pPr>
              <a:defRPr/>
            </a:pPr>
            <a:endParaRPr lang="en-US" altLang="en-US" kern="0" dirty="0"/>
          </a:p>
        </p:txBody>
      </p:sp>
      <p:pic>
        <p:nvPicPr>
          <p:cNvPr id="3" name="Picture" title="This slide contains the following visuals: actionButton ,actionButton ,Border ,What percentage of the population aged 18+ are overweight or obese? ,What percentage of the population are in the Chronic life course segment? ,What percentage of the population are in the End of Life life course segment? ,slicer ,image ,actionButton ,Home button ,What percentage of the population are at risk of social isolation? ,actionButton ,What percentage of the population are smokers? ,multiRowCard ,Population count ,What percentage of the population are at risk of financial vulnerability? ,card ,textbox ,actionButton ,What is the percentage of population at risk of digital exclusion? ,actionButton ,Title ,Click here to. Please refer to the notes on this slide for details">
            <a:hlinkClick r:id="rId3"/>
            <a:extLst>
              <a:ext uri="{FF2B5EF4-FFF2-40B4-BE49-F238E27FC236}">
                <a16:creationId xmlns:a16="http://schemas.microsoft.com/office/drawing/2014/main" id="{E80682D9-5143-6CCB-715D-575C167FDFEC}"/>
              </a:ext>
            </a:extLst>
          </p:cNvPr>
          <p:cNvPicPr>
            <a:picLocks noChangeAspect="1"/>
          </p:cNvPicPr>
          <p:nvPr/>
        </p:nvPicPr>
        <p:blipFill>
          <a:blip r:embed="rId4"/>
          <a:stretch>
            <a:fillRect/>
          </a:stretch>
        </p:blipFill>
        <p:spPr>
          <a:xfrm>
            <a:off x="1209368" y="757596"/>
            <a:ext cx="9179042" cy="5236855"/>
          </a:xfrm>
          <a:prstGeom prst="rect">
            <a:avLst/>
          </a:prstGeom>
          <a:noFill/>
        </p:spPr>
      </p:pic>
      <p:sp>
        <p:nvSpPr>
          <p:cNvPr id="2" name="Title 1">
            <a:extLst>
              <a:ext uri="{FF2B5EF4-FFF2-40B4-BE49-F238E27FC236}">
                <a16:creationId xmlns:a16="http://schemas.microsoft.com/office/drawing/2014/main" id="{75931CC2-24EA-16E7-BD05-B9C81F8559B7}"/>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spTree>
    <p:extLst>
      <p:ext uri="{BB962C8B-B14F-4D97-AF65-F5344CB8AC3E}">
        <p14:creationId xmlns:p14="http://schemas.microsoft.com/office/powerpoint/2010/main" val="302776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11F60-69A2-4652-9F3D-CF2C043C4BB8}"/>
            </a:ext>
          </a:extLst>
        </p:cNvPr>
        <p:cNvGrpSpPr/>
        <p:nvPr/>
      </p:nvGrpSpPr>
      <p:grpSpPr>
        <a:xfrm>
          <a:off x="0" y="0"/>
          <a:ext cx="0" cy="0"/>
          <a:chOff x="0" y="0"/>
          <a:chExt cx="0" cy="0"/>
        </a:xfrm>
      </p:grpSpPr>
      <p:sp>
        <p:nvSpPr>
          <p:cNvPr id="27651" name="Content Placeholder 2">
            <a:extLst>
              <a:ext uri="{FF2B5EF4-FFF2-40B4-BE49-F238E27FC236}">
                <a16:creationId xmlns:a16="http://schemas.microsoft.com/office/drawing/2014/main" id="{D0D1869A-8C4F-757E-6F40-91AD5211AD81}"/>
              </a:ext>
            </a:extLst>
          </p:cNvPr>
          <p:cNvSpPr>
            <a:spLocks noGrp="1" noChangeArrowheads="1"/>
          </p:cNvSpPr>
          <p:nvPr>
            <p:ph idx="1"/>
          </p:nvPr>
        </p:nvSpPr>
        <p:spPr>
          <a:xfrm>
            <a:off x="580103" y="1573160"/>
            <a:ext cx="4363769" cy="2287093"/>
          </a:xfrm>
        </p:spPr>
        <p:txBody>
          <a:bodyPr>
            <a:noAutofit/>
          </a:bodyPr>
          <a:lstStyle/>
          <a:p>
            <a:pPr marL="0" indent="0">
              <a:buNone/>
            </a:pPr>
            <a:r>
              <a:rPr lang="en-GB" altLang="en-US" sz="1400" dirty="0">
                <a:latin typeface="Arial" panose="020B0604020202020204" pitchFamily="34" charset="0"/>
                <a:ea typeface="Calibri" panose="020F0502020204030204" pitchFamily="34" charset="0"/>
                <a:cs typeface="Arial" panose="020B0604020202020204" pitchFamily="34" charset="0"/>
              </a:rPr>
              <a:t>To understand the health needs and wider determinants of health in the PNA Locality, a national profiling tool has been used.  This compares local level data with the English average and highlights any areas that are significantly different. </a:t>
            </a:r>
          </a:p>
          <a:p>
            <a:pPr marL="0" indent="0">
              <a:buNone/>
            </a:pPr>
            <a:r>
              <a:rPr lang="en-GB" altLang="en-US" sz="1400" dirty="0">
                <a:latin typeface="Arial" panose="020B0604020202020204" pitchFamily="34" charset="0"/>
                <a:ea typeface="Calibri" panose="020F0502020204030204" pitchFamily="34" charset="0"/>
                <a:cs typeface="Arial" panose="020B0604020202020204" pitchFamily="34" charset="0"/>
              </a:rPr>
              <a:t>The overview chart visualises the data and for each indicator it highlights whether the value is lower or higher to national rates using a 99.8% confidence interval. </a:t>
            </a:r>
          </a:p>
        </p:txBody>
      </p:sp>
      <p:pic>
        <p:nvPicPr>
          <p:cNvPr id="4" name="Picture 3" descr="A screenshot of a medical chart&#10;&#10;AI-generated content may be incorrect.">
            <a:extLst>
              <a:ext uri="{FF2B5EF4-FFF2-40B4-BE49-F238E27FC236}">
                <a16:creationId xmlns:a16="http://schemas.microsoft.com/office/drawing/2014/main" id="{005F61C1-F94B-04FF-82BB-21D83CC278A0}"/>
              </a:ext>
            </a:extLst>
          </p:cNvPr>
          <p:cNvPicPr>
            <a:picLocks noChangeAspect="1"/>
          </p:cNvPicPr>
          <p:nvPr/>
        </p:nvPicPr>
        <p:blipFill>
          <a:blip r:embed="rId3"/>
          <a:stretch>
            <a:fillRect/>
          </a:stretch>
        </p:blipFill>
        <p:spPr>
          <a:xfrm>
            <a:off x="5067292" y="703022"/>
            <a:ext cx="4989148" cy="5440812"/>
          </a:xfrm>
          <a:prstGeom prst="rect">
            <a:avLst/>
          </a:prstGeom>
        </p:spPr>
      </p:pic>
      <p:sp>
        <p:nvSpPr>
          <p:cNvPr id="5" name="Title 1">
            <a:extLst>
              <a:ext uri="{FF2B5EF4-FFF2-40B4-BE49-F238E27FC236}">
                <a16:creationId xmlns:a16="http://schemas.microsoft.com/office/drawing/2014/main" id="{103ECCF4-4550-F4DE-7D3E-BA1042CD1EE1}"/>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spTree>
    <p:extLst>
      <p:ext uri="{BB962C8B-B14F-4D97-AF65-F5344CB8AC3E}">
        <p14:creationId xmlns:p14="http://schemas.microsoft.com/office/powerpoint/2010/main" val="30041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a:extLst>
              <a:ext uri="{FF2B5EF4-FFF2-40B4-BE49-F238E27FC236}">
                <a16:creationId xmlns:a16="http://schemas.microsoft.com/office/drawing/2014/main" id="{CE79DDEA-A09C-2120-FE24-CB091495A51E}"/>
              </a:ext>
            </a:extLst>
          </p:cNvPr>
          <p:cNvSpPr>
            <a:spLocks noGrp="1" noChangeArrowheads="1"/>
          </p:cNvSpPr>
          <p:nvPr>
            <p:ph idx="1"/>
          </p:nvPr>
        </p:nvSpPr>
        <p:spPr>
          <a:xfrm>
            <a:off x="690255" y="1094031"/>
            <a:ext cx="3222984" cy="2927362"/>
          </a:xfrm>
        </p:spPr>
        <p:txBody>
          <a:bodyPr>
            <a:noAutofit/>
          </a:bodyPr>
          <a:lstStyle/>
          <a:p>
            <a:pPr marL="0" indent="0">
              <a:buNone/>
            </a:pPr>
            <a:r>
              <a:rPr lang="en-GB" altLang="en-US" sz="1400" dirty="0">
                <a:latin typeface="Arial" panose="020B0604020202020204" pitchFamily="34" charset="0"/>
                <a:ea typeface="Calibri" panose="020F0502020204030204" pitchFamily="34" charset="0"/>
                <a:cs typeface="Arial" panose="020B0604020202020204" pitchFamily="34" charset="0"/>
              </a:rPr>
              <a:t>Local Health provides evidence of inequalities within local areas aggregated to represent this PNA Locality. </a:t>
            </a:r>
          </a:p>
          <a:p>
            <a:pPr marL="0" indent="0">
              <a:buNone/>
            </a:pPr>
            <a:r>
              <a:rPr lang="en-GB" altLang="en-US" sz="1400" dirty="0">
                <a:latin typeface="Arial" panose="020B0604020202020204" pitchFamily="34" charset="0"/>
                <a:ea typeface="Calibri" panose="020F0502020204030204" pitchFamily="34" charset="0"/>
                <a:cs typeface="Arial" panose="020B0604020202020204" pitchFamily="34" charset="0"/>
              </a:rPr>
              <a:t>The spine chart to the right visualises the data and for each indicator it highlights whether the value is significantly different to national rates using a 95% confidence interval. </a:t>
            </a:r>
          </a:p>
        </p:txBody>
      </p:sp>
      <p:pic>
        <p:nvPicPr>
          <p:cNvPr id="5" name="Picture 4" descr="A screenshot of a computer screen&#10;&#10;AI-generated content may be incorrect.">
            <a:extLst>
              <a:ext uri="{FF2B5EF4-FFF2-40B4-BE49-F238E27FC236}">
                <a16:creationId xmlns:a16="http://schemas.microsoft.com/office/drawing/2014/main" id="{C00C7563-24E7-F0A6-1BD1-8AEBB2637AF2}"/>
              </a:ext>
            </a:extLst>
          </p:cNvPr>
          <p:cNvPicPr>
            <a:picLocks noChangeAspect="1"/>
          </p:cNvPicPr>
          <p:nvPr/>
        </p:nvPicPr>
        <p:blipFill>
          <a:blip r:embed="rId3"/>
          <a:stretch>
            <a:fillRect/>
          </a:stretch>
        </p:blipFill>
        <p:spPr>
          <a:xfrm>
            <a:off x="4497388" y="769567"/>
            <a:ext cx="6701554" cy="5198232"/>
          </a:xfrm>
          <a:prstGeom prst="rect">
            <a:avLst/>
          </a:prstGeom>
        </p:spPr>
      </p:pic>
      <p:sp>
        <p:nvSpPr>
          <p:cNvPr id="4" name="Title 1">
            <a:extLst>
              <a:ext uri="{FF2B5EF4-FFF2-40B4-BE49-F238E27FC236}">
                <a16:creationId xmlns:a16="http://schemas.microsoft.com/office/drawing/2014/main" id="{D1A37AD3-DA40-57B3-FB7C-EEB32DE4232E}"/>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6AE76F-BCB2-A2E0-9776-2DCB42807C94}"/>
              </a:ext>
            </a:extLst>
          </p:cNvPr>
          <p:cNvPicPr>
            <a:picLocks noChangeAspect="1"/>
          </p:cNvPicPr>
          <p:nvPr/>
        </p:nvPicPr>
        <p:blipFill>
          <a:blip r:embed="rId2"/>
          <a:stretch>
            <a:fillRect/>
          </a:stretch>
        </p:blipFill>
        <p:spPr>
          <a:xfrm>
            <a:off x="5648712" y="757596"/>
            <a:ext cx="6448643" cy="3951564"/>
          </a:xfrm>
          <a:prstGeom prst="rect">
            <a:avLst/>
          </a:prstGeom>
        </p:spPr>
      </p:pic>
      <p:sp>
        <p:nvSpPr>
          <p:cNvPr id="6146" name="Title 1">
            <a:extLst>
              <a:ext uri="{FF2B5EF4-FFF2-40B4-BE49-F238E27FC236}">
                <a16:creationId xmlns:a16="http://schemas.microsoft.com/office/drawing/2014/main" id="{8816B38F-C1EB-A3E4-5B41-10C79FA87567}"/>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Introduction </a:t>
            </a:r>
          </a:p>
        </p:txBody>
      </p:sp>
      <p:sp>
        <p:nvSpPr>
          <p:cNvPr id="2" name="Content Placeholder 2">
            <a:extLst>
              <a:ext uri="{FF2B5EF4-FFF2-40B4-BE49-F238E27FC236}">
                <a16:creationId xmlns:a16="http://schemas.microsoft.com/office/drawing/2014/main" id="{DC31B907-B51B-DA99-2115-7341B3B3B57D}"/>
              </a:ext>
            </a:extLst>
          </p:cNvPr>
          <p:cNvSpPr>
            <a:spLocks noGrp="1" noChangeArrowheads="1"/>
          </p:cNvSpPr>
          <p:nvPr>
            <p:ph idx="1"/>
          </p:nvPr>
        </p:nvSpPr>
        <p:spPr>
          <a:xfrm>
            <a:off x="611188" y="757596"/>
            <a:ext cx="5037524" cy="4905785"/>
          </a:xfrm>
        </p:spPr>
        <p:txBody>
          <a:bodyPr>
            <a:noAutofit/>
          </a:bodyPr>
          <a:lstStyle/>
          <a:p>
            <a:pPr marL="0" indent="0">
              <a:lnSpc>
                <a:spcPct val="100000"/>
              </a:lnSpc>
              <a:buNone/>
              <a:defRPr/>
            </a:pPr>
            <a:r>
              <a:rPr lang="en-GB" altLang="en-US" sz="1400" dirty="0">
                <a:latin typeface="Arial" panose="020B0604020202020204" pitchFamily="34" charset="0"/>
                <a:ea typeface="Calibri" panose="020F0502020204030204" pitchFamily="34" charset="0"/>
                <a:cs typeface="Arial" panose="020B0604020202020204" pitchFamily="34" charset="0"/>
              </a:rPr>
              <a:t>Mid Bournemouth, Kinson &amp; Wallisdown PNA Locality Area is within BCP Council. It is largely urban with a higher proportion of young people compared to the BCP average.  The Neighbourhood Area is relatively deprived compared to both local and national levels. Notable housing growth will mainly be seen in central Bournemouth around the Lansdowne and St Peter’s areas. </a:t>
            </a:r>
          </a:p>
          <a:p>
            <a:pPr marL="0" indent="0">
              <a:lnSpc>
                <a:spcPct val="100000"/>
              </a:lnSpc>
              <a:buNone/>
              <a:defRPr/>
            </a:pPr>
            <a:r>
              <a:rPr lang="en-GB" altLang="en-US" sz="1400" dirty="0">
                <a:latin typeface="Arial" panose="020B0604020202020204" pitchFamily="34" charset="0"/>
                <a:ea typeface="Calibri" panose="020F0502020204030204" pitchFamily="34" charset="0"/>
                <a:cs typeface="Arial" panose="020B0604020202020204" pitchFamily="34" charset="0"/>
              </a:rPr>
              <a:t>An analysis of health and the wider determinants of health highlights poor outcomes for smoking prevalence, older people living alone, hospital admissions for coronary heart disease, stroke, heart attack, hip fractures, deaths from coronary heart disease and a greater risk of financial vulnerability. </a:t>
            </a:r>
          </a:p>
          <a:p>
            <a:pPr marL="0" indent="0">
              <a:lnSpc>
                <a:spcPct val="100000"/>
              </a:lnSpc>
              <a:buNone/>
              <a:defRPr/>
            </a:pPr>
            <a:r>
              <a:rPr lang="en-GB" altLang="en-US" sz="1400" dirty="0">
                <a:latin typeface="Arial" panose="020B0604020202020204" pitchFamily="34" charset="0"/>
                <a:ea typeface="Calibri" panose="020F0502020204030204" pitchFamily="34" charset="0"/>
                <a:cs typeface="Arial" panose="020B0604020202020204" pitchFamily="34" charset="0"/>
              </a:rPr>
              <a:t>There are currently 15 pharmacies within the locality as of January 2025. The following headings have been used to describe the PNA locality in more detail:</a:t>
            </a:r>
          </a:p>
          <a:p>
            <a:pPr marL="171450" indent="-171450">
              <a:lnSpc>
                <a:spcPct val="100000"/>
              </a:lnSpc>
              <a:buFont typeface="Arial" panose="020B0604020202020204" pitchFamily="34" charset="0"/>
              <a:buChar char="•"/>
              <a:defRPr/>
            </a:pPr>
            <a:r>
              <a:rPr lang="en-GB" altLang="en-US" sz="1400" dirty="0">
                <a:latin typeface="Arial" panose="020B0604020202020204" pitchFamily="34" charset="0"/>
                <a:ea typeface="Calibri" panose="020F0502020204030204" pitchFamily="34" charset="0"/>
                <a:cs typeface="Arial" panose="020B0604020202020204" pitchFamily="34" charset="0"/>
              </a:rPr>
              <a:t>Number of pharmacies, openings hours &amp; services</a:t>
            </a:r>
          </a:p>
          <a:p>
            <a:pPr marL="171450" indent="-171450">
              <a:lnSpc>
                <a:spcPct val="100000"/>
              </a:lnSpc>
              <a:buFont typeface="Arial" panose="020B0604020202020204" pitchFamily="34" charset="0"/>
              <a:buChar char="•"/>
              <a:defRPr/>
            </a:pPr>
            <a:r>
              <a:rPr lang="en-GB" altLang="en-US" sz="1400" dirty="0">
                <a:latin typeface="Arial" panose="020B0604020202020204" pitchFamily="34" charset="0"/>
                <a:ea typeface="Calibri" panose="020F0502020204030204" pitchFamily="34" charset="0"/>
                <a:cs typeface="Arial" panose="020B0604020202020204" pitchFamily="34" charset="0"/>
              </a:rPr>
              <a:t>Demographics &amp; Deprivation</a:t>
            </a:r>
          </a:p>
          <a:p>
            <a:pPr marL="171450" indent="-171450">
              <a:lnSpc>
                <a:spcPct val="100000"/>
              </a:lnSpc>
              <a:buFont typeface="Arial" panose="020B0604020202020204" pitchFamily="34" charset="0"/>
              <a:buChar char="•"/>
              <a:defRPr/>
            </a:pPr>
            <a:r>
              <a:rPr lang="en-GB" altLang="en-US" sz="1400" dirty="0">
                <a:latin typeface="Arial" panose="020B0604020202020204" pitchFamily="34" charset="0"/>
                <a:ea typeface="Calibri" panose="020F0502020204030204" pitchFamily="34" charset="0"/>
                <a:cs typeface="Arial" panose="020B0604020202020204" pitchFamily="34" charset="0"/>
              </a:rPr>
              <a:t>Housing</a:t>
            </a:r>
          </a:p>
          <a:p>
            <a:pPr marL="171450" indent="-171450">
              <a:lnSpc>
                <a:spcPct val="100000"/>
              </a:lnSpc>
              <a:buFont typeface="Arial" panose="020B0604020202020204" pitchFamily="34" charset="0"/>
              <a:buChar char="•"/>
              <a:defRPr/>
            </a:pPr>
            <a:r>
              <a:rPr lang="en-GB" altLang="en-US" sz="1400" dirty="0">
                <a:latin typeface="Arial" panose="020B0604020202020204" pitchFamily="34" charset="0"/>
                <a:ea typeface="Calibri" panose="020F0502020204030204" pitchFamily="34" charset="0"/>
                <a:cs typeface="Arial" panose="020B0604020202020204" pitchFamily="34" charset="0"/>
              </a:rPr>
              <a:t>Health and Wider Determinants</a:t>
            </a:r>
          </a:p>
          <a:p>
            <a:pPr marL="171450" indent="-171450">
              <a:buFont typeface="Arial" panose="020B0604020202020204" pitchFamily="34" charset="0"/>
              <a:buChar char="•"/>
              <a:defRPr/>
            </a:pPr>
            <a:endParaRPr lang="en-GB" altLang="en-US" sz="1100" dirty="0"/>
          </a:p>
          <a:p>
            <a:pPr marL="171450" indent="-171450">
              <a:buFont typeface="Arial" panose="020B0604020202020204" pitchFamily="34" charset="0"/>
              <a:buChar char="•"/>
              <a:defRPr/>
            </a:pPr>
            <a:endParaRPr lang="en-GB" altLang="en-US" sz="1100" dirty="0"/>
          </a:p>
          <a:p>
            <a:pPr>
              <a:defRPr/>
            </a:pPr>
            <a:endParaRPr lang="en-GB" altLang="en-US" dirty="0"/>
          </a:p>
          <a:p>
            <a:pPr>
              <a:defRPr/>
            </a:pPr>
            <a:endParaRPr lang="en-GB" altLang="en-US" dirty="0"/>
          </a:p>
        </p:txBody>
      </p:sp>
      <p:grpSp>
        <p:nvGrpSpPr>
          <p:cNvPr id="14" name="Group 13">
            <a:extLst>
              <a:ext uri="{FF2B5EF4-FFF2-40B4-BE49-F238E27FC236}">
                <a16:creationId xmlns:a16="http://schemas.microsoft.com/office/drawing/2014/main" id="{CF02DD2F-F81B-79E4-B52F-04F14F8CEBF5}"/>
              </a:ext>
            </a:extLst>
          </p:cNvPr>
          <p:cNvGrpSpPr/>
          <p:nvPr/>
        </p:nvGrpSpPr>
        <p:grpSpPr>
          <a:xfrm>
            <a:off x="5880838" y="3818525"/>
            <a:ext cx="1963778" cy="1931527"/>
            <a:chOff x="4262181" y="604443"/>
            <a:chExt cx="4377701" cy="5649113"/>
          </a:xfrm>
        </p:grpSpPr>
        <p:pic>
          <p:nvPicPr>
            <p:cNvPr id="11" name="Picture 10" descr="A screenshot of a phone&#10;&#10;AI-generated content may be incorrect.">
              <a:extLst>
                <a:ext uri="{FF2B5EF4-FFF2-40B4-BE49-F238E27FC236}">
                  <a16:creationId xmlns:a16="http://schemas.microsoft.com/office/drawing/2014/main" id="{BE089FE6-54B4-1534-0368-480F7AF42A87}"/>
                </a:ext>
              </a:extLst>
            </p:cNvPr>
            <p:cNvPicPr>
              <a:picLocks noChangeAspect="1"/>
            </p:cNvPicPr>
            <p:nvPr/>
          </p:nvPicPr>
          <p:blipFill>
            <a:blip r:embed="rId3">
              <a:alphaModFix amt="79000"/>
              <a:extLst>
                <a:ext uri="{28A0092B-C50C-407E-A947-70E740481C1C}">
                  <a14:useLocalDpi xmlns:a14="http://schemas.microsoft.com/office/drawing/2010/main" val="0"/>
                </a:ext>
              </a:extLst>
            </a:blip>
            <a:stretch>
              <a:fillRect/>
            </a:stretch>
          </p:blipFill>
          <p:spPr>
            <a:xfrm>
              <a:off x="4262181" y="604443"/>
              <a:ext cx="3667637" cy="5649113"/>
            </a:xfrm>
            <a:prstGeom prst="rect">
              <a:avLst/>
            </a:prstGeom>
          </p:spPr>
        </p:pic>
        <p:pic>
          <p:nvPicPr>
            <p:cNvPr id="13" name="Picture 12" descr="A screenshot of a phone&#10;&#10;AI-generated content may be incorrect.">
              <a:extLst>
                <a:ext uri="{FF2B5EF4-FFF2-40B4-BE49-F238E27FC236}">
                  <a16:creationId xmlns:a16="http://schemas.microsoft.com/office/drawing/2014/main" id="{FE9FE779-6B42-4D89-0090-627BEBA7D4D4}"/>
                </a:ext>
              </a:extLst>
            </p:cNvPr>
            <p:cNvPicPr>
              <a:picLocks noChangeAspect="1"/>
            </p:cNvPicPr>
            <p:nvPr/>
          </p:nvPicPr>
          <p:blipFill>
            <a:blip r:embed="rId4">
              <a:alphaModFix amt="79000"/>
              <a:extLst>
                <a:ext uri="{28A0092B-C50C-407E-A947-70E740481C1C}">
                  <a14:useLocalDpi xmlns:a14="http://schemas.microsoft.com/office/drawing/2010/main" val="0"/>
                </a:ext>
              </a:extLst>
            </a:blip>
            <a:stretch>
              <a:fillRect/>
            </a:stretch>
          </p:blipFill>
          <p:spPr>
            <a:xfrm>
              <a:off x="7868249" y="604443"/>
              <a:ext cx="771633" cy="5649113"/>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B1F34-5B39-FB24-BD21-012AA1D0E218}"/>
            </a:ext>
          </a:extLst>
        </p:cNvPr>
        <p:cNvGrpSpPr/>
        <p:nvPr/>
      </p:nvGrpSpPr>
      <p:grpSpPr>
        <a:xfrm>
          <a:off x="0" y="0"/>
          <a:ext cx="0" cy="0"/>
          <a:chOff x="0" y="0"/>
          <a:chExt cx="0" cy="0"/>
        </a:xfrm>
      </p:grpSpPr>
      <p:sp>
        <p:nvSpPr>
          <p:cNvPr id="21507" name="TextBox 5">
            <a:extLst>
              <a:ext uri="{FF2B5EF4-FFF2-40B4-BE49-F238E27FC236}">
                <a16:creationId xmlns:a16="http://schemas.microsoft.com/office/drawing/2014/main" id="{D39FD14A-A206-3F52-DA03-7AFE5E6F4BF4}"/>
              </a:ext>
            </a:extLst>
          </p:cNvPr>
          <p:cNvSpPr txBox="1">
            <a:spLocks noChangeArrowheads="1"/>
          </p:cNvSpPr>
          <p:nvPr/>
        </p:nvSpPr>
        <p:spPr bwMode="auto">
          <a:xfrm>
            <a:off x="451669" y="757596"/>
            <a:ext cx="10766938" cy="6466770"/>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As of January 2025, there are 15 pharmacies in Kinson and Wallisdown Group &amp; Mid Bournemouth Group PNA locality. There are no practices or branches of practices with dispensing doctors providing drugs and appliances to their own patients.</a:t>
            </a:r>
            <a:r>
              <a:rPr lang="en-GB" sz="1400" dirty="0">
                <a:latin typeface="Arial" panose="020B0604020202020204" pitchFamily="34" charset="0"/>
                <a:ea typeface="Cambria" panose="02040503050406030204" pitchFamily="18" charset="0"/>
                <a:cs typeface="Times New Roman" panose="02020603050405020304" pitchFamily="18" charset="0"/>
              </a:rPr>
              <a:t> </a:t>
            </a:r>
            <a:r>
              <a:rPr lang="en-US" sz="1400" dirty="0">
                <a:effectLst/>
                <a:latin typeface="Arial" panose="020B0604020202020204" pitchFamily="34" charset="0"/>
                <a:ea typeface="Cambria" panose="02040503050406030204" pitchFamily="18" charset="0"/>
                <a:cs typeface="Times New Roman" panose="02020603050405020304" pitchFamily="18" charset="0"/>
              </a:rPr>
              <a:t>Of the 15 pharmacies, there are: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13 providing Pharmacy First services.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Seven independent pharmacies.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Eight pharmacies owned by national pharmacy chains: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Two by Avicenna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Two by Boots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Two by Rowlands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by </a:t>
            </a:r>
            <a:r>
              <a:rPr lang="en-US" sz="1400" dirty="0" err="1">
                <a:effectLst/>
                <a:latin typeface="Arial" panose="020B0604020202020204" pitchFamily="34" charset="0"/>
                <a:ea typeface="Cambria" panose="02040503050406030204" pitchFamily="18" charset="0"/>
                <a:cs typeface="Times New Roman" panose="02020603050405020304" pitchFamily="18" charset="0"/>
              </a:rPr>
              <a:t>Jhoots</a:t>
            </a:r>
            <a:r>
              <a:rPr lang="en-US" sz="1400" dirty="0">
                <a:effectLst/>
                <a:latin typeface="Arial" panose="020B0604020202020204" pitchFamily="34" charset="0"/>
                <a:ea typeface="Cambria" panose="02040503050406030204" pitchFamily="18" charset="0"/>
                <a:cs typeface="Times New Roman" panose="02020603050405020304" pitchFamily="18" charset="0"/>
              </a:rPr>
              <a:t>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by Superdrug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14 pharmacies with 40-hour contracts and one pharmacy with 100-hour contracts. The 100-hour pharmacy is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Castle Lane Pharmacy, 482 Castle Lane West, Bournemouth.</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distance-selling pharmacies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with local pharmaceutical services contracts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dispensing appliance contractor (DAC).</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B748B699-0507-50CD-10B9-653ADCD153E8}"/>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Pharmacies </a:t>
            </a:r>
          </a:p>
        </p:txBody>
      </p:sp>
    </p:spTree>
    <p:extLst>
      <p:ext uri="{BB962C8B-B14F-4D97-AF65-F5344CB8AC3E}">
        <p14:creationId xmlns:p14="http://schemas.microsoft.com/office/powerpoint/2010/main" val="262989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3F882-CDDF-8F55-CF4C-A2EB8B98B971}"/>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38360D9-5485-E62A-B714-5184097B3F05}"/>
              </a:ext>
            </a:extLst>
          </p:cNvPr>
          <p:cNvGraphicFramePr>
            <a:graphicFrameLocks noGrp="1"/>
          </p:cNvGraphicFramePr>
          <p:nvPr>
            <p:extLst>
              <p:ext uri="{D42A27DB-BD31-4B8C-83A1-F6EECF244321}">
                <p14:modId xmlns:p14="http://schemas.microsoft.com/office/powerpoint/2010/main" val="357952365"/>
              </p:ext>
            </p:extLst>
          </p:nvPr>
        </p:nvGraphicFramePr>
        <p:xfrm>
          <a:off x="670481" y="2272085"/>
          <a:ext cx="10515599" cy="2377440"/>
        </p:xfrm>
        <a:graphic>
          <a:graphicData uri="http://schemas.openxmlformats.org/drawingml/2006/table">
            <a:tbl>
              <a:tblPr firstRow="1" bandRow="1" bandCol="1">
                <a:tableStyleId>{5C22544A-7EE6-4342-B048-85BDC9FD1C3A}</a:tableStyleId>
              </a:tblPr>
              <a:tblGrid>
                <a:gridCol w="1029379">
                  <a:extLst>
                    <a:ext uri="{9D8B030D-6E8A-4147-A177-3AD203B41FA5}">
                      <a16:colId xmlns:a16="http://schemas.microsoft.com/office/drawing/2014/main" val="1519333182"/>
                    </a:ext>
                  </a:extLst>
                </a:gridCol>
                <a:gridCol w="1951170">
                  <a:extLst>
                    <a:ext uri="{9D8B030D-6E8A-4147-A177-3AD203B41FA5}">
                      <a16:colId xmlns:a16="http://schemas.microsoft.com/office/drawing/2014/main" val="1523404024"/>
                    </a:ext>
                  </a:extLst>
                </a:gridCol>
                <a:gridCol w="596375">
                  <a:extLst>
                    <a:ext uri="{9D8B030D-6E8A-4147-A177-3AD203B41FA5}">
                      <a16:colId xmlns:a16="http://schemas.microsoft.com/office/drawing/2014/main" val="3949232440"/>
                    </a:ext>
                  </a:extLst>
                </a:gridCol>
                <a:gridCol w="2331044">
                  <a:extLst>
                    <a:ext uri="{9D8B030D-6E8A-4147-A177-3AD203B41FA5}">
                      <a16:colId xmlns:a16="http://schemas.microsoft.com/office/drawing/2014/main" val="231653801"/>
                    </a:ext>
                  </a:extLst>
                </a:gridCol>
                <a:gridCol w="1843584">
                  <a:extLst>
                    <a:ext uri="{9D8B030D-6E8A-4147-A177-3AD203B41FA5}">
                      <a16:colId xmlns:a16="http://schemas.microsoft.com/office/drawing/2014/main" val="2602079125"/>
                    </a:ext>
                  </a:extLst>
                </a:gridCol>
                <a:gridCol w="1409252">
                  <a:extLst>
                    <a:ext uri="{9D8B030D-6E8A-4147-A177-3AD203B41FA5}">
                      <a16:colId xmlns:a16="http://schemas.microsoft.com/office/drawing/2014/main" val="3904871105"/>
                    </a:ext>
                  </a:extLst>
                </a:gridCol>
                <a:gridCol w="1354795">
                  <a:extLst>
                    <a:ext uri="{9D8B030D-6E8A-4147-A177-3AD203B41FA5}">
                      <a16:colId xmlns:a16="http://schemas.microsoft.com/office/drawing/2014/main" val="3917647460"/>
                    </a:ext>
                  </a:extLst>
                </a:gridCol>
              </a:tblGrid>
              <a:tr h="0">
                <a:tc>
                  <a:txBody>
                    <a:bodyPr/>
                    <a:lstStyle/>
                    <a:p>
                      <a:pPr>
                        <a:spcBef>
                          <a:spcPts val="180"/>
                        </a:spcBef>
                        <a:spcAft>
                          <a:spcPts val="180"/>
                        </a:spcAft>
                      </a:pPr>
                      <a:r>
                        <a:rPr lang="en-US" sz="1200">
                          <a:effectLst/>
                        </a:rPr>
                        <a:t>Financial Year</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Area</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Population</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Number of pharmacies in latest month of FY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dirty="0">
                          <a:effectLst/>
                        </a:rPr>
                        <a:t>Pharmacies per 100,000 population</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Number of dispensed items</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Items dispensed per head</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547522976"/>
                  </a:ext>
                </a:extLst>
              </a:tr>
              <a:tr h="0">
                <a:tc>
                  <a:txBody>
                    <a:bodyPr/>
                    <a:lstStyle/>
                    <a:p>
                      <a:pPr>
                        <a:spcBef>
                          <a:spcPts val="180"/>
                        </a:spcBef>
                        <a:spcAft>
                          <a:spcPts val="180"/>
                        </a:spcAft>
                      </a:pPr>
                      <a:r>
                        <a:rPr lang="en-US" sz="1200">
                          <a:effectLst/>
                        </a:rPr>
                        <a:t>2021/22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91,296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18.6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1,333,070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14.6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7413179"/>
                  </a:ext>
                </a:extLst>
              </a:tr>
              <a:tr h="0">
                <a:tc>
                  <a:txBody>
                    <a:bodyPr/>
                    <a:lstStyle/>
                    <a:p>
                      <a:pPr>
                        <a:spcBef>
                          <a:spcPts val="180"/>
                        </a:spcBef>
                        <a:spcAft>
                          <a:spcPts val="180"/>
                        </a:spcAft>
                      </a:pPr>
                      <a:r>
                        <a:rPr lang="en-US" sz="1200">
                          <a:effectLst/>
                        </a:rPr>
                        <a:t>2022/23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91,626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18.6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1,352,501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14.8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77871768"/>
                  </a:ext>
                </a:extLst>
              </a:tr>
              <a:tr h="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91,626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17.5</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1,349,260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14.7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03948457"/>
                  </a:ext>
                </a:extLst>
              </a:tr>
              <a:tr h="0">
                <a:tc>
                  <a:txBody>
                    <a:bodyPr/>
                    <a:lstStyle/>
                    <a:p>
                      <a:pPr>
                        <a:spcBef>
                          <a:spcPts val="180"/>
                        </a:spcBef>
                        <a:spcAft>
                          <a:spcPts val="180"/>
                        </a:spcAft>
                      </a:pPr>
                      <a:r>
                        <a:rPr lang="en-US" sz="1200">
                          <a:effectLst/>
                        </a:rPr>
                        <a:t>2024/25 (8 months)</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15</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928,184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9146528"/>
                  </a:ext>
                </a:extLst>
              </a:tr>
              <a:tr h="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Bournemouth, Christchurch and Poole</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dirty="0">
                          <a:effectLst/>
                        </a:rPr>
                        <a:t>73</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6,978,169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7375994"/>
                  </a:ext>
                </a:extLst>
              </a:tr>
              <a:tr h="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South West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5,811,259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1,107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99,164,702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4201009"/>
                  </a:ext>
                </a:extLst>
              </a:tr>
              <a:tr h="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England</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57,690,323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dirty="0">
                          <a:effectLst/>
                        </a:rPr>
                        <a:t>12,009</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20.8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1,112,920,890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dirty="0">
                          <a:effectLst/>
                        </a:rPr>
                        <a:t>19.3</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85414948"/>
                  </a:ext>
                </a:extLst>
              </a:tr>
            </a:tbl>
          </a:graphicData>
        </a:graphic>
      </p:graphicFrame>
      <p:sp>
        <p:nvSpPr>
          <p:cNvPr id="3" name="Rectangle 1">
            <a:extLst>
              <a:ext uri="{FF2B5EF4-FFF2-40B4-BE49-F238E27FC236}">
                <a16:creationId xmlns:a16="http://schemas.microsoft.com/office/drawing/2014/main" id="{2C639FB7-B050-C5E9-6B59-F2D9AF8D1A4C}"/>
              </a:ext>
            </a:extLst>
          </p:cNvPr>
          <p:cNvSpPr>
            <a:spLocks noChangeArrowheads="1"/>
          </p:cNvSpPr>
          <p:nvPr/>
        </p:nvSpPr>
        <p:spPr bwMode="auto">
          <a:xfrm>
            <a:off x="670481" y="915814"/>
            <a:ext cx="1085103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latin typeface="Arial" panose="020B0604020202020204" pitchFamily="34" charset="0"/>
                <a:ea typeface="Calibri" panose="020F0502020204030204" pitchFamily="34" charset="0"/>
                <a:cs typeface="Arial" panose="020B0604020202020204" pitchFamily="34" charset="0"/>
              </a:rPr>
              <a:t>The t</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able below shows the provision in Kinson and Wallisdown Group &amp; Mid Bournemouth Group since the last PNA was published. There is no national expectation or standard on the ratio of pharmacies to population. These ratios do not consider the size and staffing of pharmacies which will determine the size of the population they are able to serve.</a:t>
            </a:r>
            <a:endPar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Number and rate of pharmacies and items dispensed in Kinson and Wallisdown Group &amp; Mid Bournemouth Group PNA Locality, 2021/22 - 2024/25 (8 months).</a:t>
            </a:r>
          </a:p>
        </p:txBody>
      </p:sp>
      <p:sp>
        <p:nvSpPr>
          <p:cNvPr id="6" name="Rectangle 1">
            <a:extLst>
              <a:ext uri="{FF2B5EF4-FFF2-40B4-BE49-F238E27FC236}">
                <a16:creationId xmlns:a16="http://schemas.microsoft.com/office/drawing/2014/main" id="{AD39A0D2-474C-2943-20A0-F2BBC786F1F8}"/>
              </a:ext>
            </a:extLst>
          </p:cNvPr>
          <p:cNvSpPr>
            <a:spLocks noChangeArrowheads="1"/>
          </p:cNvSpPr>
          <p:nvPr/>
        </p:nvSpPr>
        <p:spPr bwMode="auto">
          <a:xfrm>
            <a:off x="576212" y="4744939"/>
            <a:ext cx="108510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anose="020B0604020202020204" pitchFamily="34" charset="0"/>
                <a:ea typeface="Cambria" panose="02040503050406030204" pitchFamily="18" charset="0"/>
                <a:cs typeface="Arial" panose="020B0604020202020204" pitchFamily="34" charset="0"/>
              </a:rPr>
              <a:t>Source: NHS Business Services Authority</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anose="020B0604020202020204" pitchFamily="34" charset="0"/>
                <a:ea typeface="Cambria" panose="02040503050406030204" pitchFamily="18" charset="0"/>
                <a:cs typeface="Arial" panose="020B0604020202020204" pitchFamily="34" charset="0"/>
              </a:rPr>
              <a:t>Notes: Populations for locality and local authority are based on ONS mid-year population estimates. The population for each financial year is taken as the mid-year estimate for the first of the two years that make up the financial year. For example, for 2021/22 the population is taken as the mid-year estimate for 2021. If that year is not yet available, the latest available year is used.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2A8365BF-8CEA-4817-7EDB-0D9496365C92}"/>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Pharmacies </a:t>
            </a:r>
          </a:p>
        </p:txBody>
      </p:sp>
    </p:spTree>
    <p:extLst>
      <p:ext uri="{BB962C8B-B14F-4D97-AF65-F5344CB8AC3E}">
        <p14:creationId xmlns:p14="http://schemas.microsoft.com/office/powerpoint/2010/main" val="123641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number&#10;&#10;AI-generated content may be incorrect.">
            <a:extLst>
              <a:ext uri="{FF2B5EF4-FFF2-40B4-BE49-F238E27FC236}">
                <a16:creationId xmlns:a16="http://schemas.microsoft.com/office/drawing/2014/main" id="{1EFC56F0-BFFB-B0FB-7F02-70B8C60D6FCF}"/>
              </a:ext>
            </a:extLst>
          </p:cNvPr>
          <p:cNvPicPr>
            <a:picLocks noChangeAspect="1"/>
          </p:cNvPicPr>
          <p:nvPr/>
        </p:nvPicPr>
        <p:blipFill>
          <a:blip r:embed="rId3"/>
          <a:srcRect l="2282" t="37839" r="-2282" b="2693"/>
          <a:stretch/>
        </p:blipFill>
        <p:spPr>
          <a:xfrm>
            <a:off x="1139439" y="2820106"/>
            <a:ext cx="3877216" cy="1954456"/>
          </a:xfrm>
          <a:prstGeom prst="rect">
            <a:avLst/>
          </a:prstGeom>
        </p:spPr>
      </p:pic>
      <p:pic>
        <p:nvPicPr>
          <p:cNvPr id="5" name="Picture 4" descr="A pie chart with numbers and a number of groups&#10;&#10;AI-generated content may be incorrect.">
            <a:extLst>
              <a:ext uri="{FF2B5EF4-FFF2-40B4-BE49-F238E27FC236}">
                <a16:creationId xmlns:a16="http://schemas.microsoft.com/office/drawing/2014/main" id="{05D56780-1988-7532-9A53-C6D665C4FA23}"/>
              </a:ext>
            </a:extLst>
          </p:cNvPr>
          <p:cNvPicPr>
            <a:picLocks noChangeAspect="1"/>
          </p:cNvPicPr>
          <p:nvPr/>
        </p:nvPicPr>
        <p:blipFill>
          <a:blip r:embed="rId4"/>
          <a:stretch>
            <a:fillRect/>
          </a:stretch>
        </p:blipFill>
        <p:spPr>
          <a:xfrm>
            <a:off x="5839872" y="1017588"/>
            <a:ext cx="4565144" cy="4643660"/>
          </a:xfrm>
          <a:prstGeom prst="rect">
            <a:avLst/>
          </a:prstGeom>
        </p:spPr>
      </p:pic>
      <p:pic>
        <p:nvPicPr>
          <p:cNvPr id="8" name="Picture 7" descr="A group of colored squares&#10;&#10;AI-generated content may be incorrect.">
            <a:extLst>
              <a:ext uri="{FF2B5EF4-FFF2-40B4-BE49-F238E27FC236}">
                <a16:creationId xmlns:a16="http://schemas.microsoft.com/office/drawing/2014/main" id="{315D930C-5C9C-DE9E-D925-DE2678844825}"/>
              </a:ext>
            </a:extLst>
          </p:cNvPr>
          <p:cNvPicPr>
            <a:picLocks noChangeAspect="1"/>
          </p:cNvPicPr>
          <p:nvPr/>
        </p:nvPicPr>
        <p:blipFill>
          <a:blip r:embed="rId5"/>
          <a:stretch>
            <a:fillRect/>
          </a:stretch>
        </p:blipFill>
        <p:spPr>
          <a:xfrm>
            <a:off x="9289352" y="4774562"/>
            <a:ext cx="1133633" cy="1196470"/>
          </a:xfrm>
          <a:prstGeom prst="rect">
            <a:avLst/>
          </a:prstGeom>
        </p:spPr>
      </p:pic>
      <p:sp>
        <p:nvSpPr>
          <p:cNvPr id="2" name="TextBox 5">
            <a:extLst>
              <a:ext uri="{FF2B5EF4-FFF2-40B4-BE49-F238E27FC236}">
                <a16:creationId xmlns:a16="http://schemas.microsoft.com/office/drawing/2014/main" id="{487CAD08-2EB2-BBA3-DB24-03B3289548D8}"/>
              </a:ext>
            </a:extLst>
          </p:cNvPr>
          <p:cNvSpPr txBox="1">
            <a:spLocks noChangeArrowheads="1"/>
          </p:cNvSpPr>
          <p:nvPr/>
        </p:nvSpPr>
        <p:spPr bwMode="auto">
          <a:xfrm>
            <a:off x="611188" y="1126818"/>
            <a:ext cx="4405467" cy="2773965"/>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The total number of items dispensed in this locality so far in 2024/25 is 928,184. Of the total number of items dispensed in this locality, 81% were prescriptions from GPs located in the same locality. </a:t>
            </a: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51789AB0-D225-6665-8C66-3275019A9C55}"/>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Items Dispensed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F7ACB0-3411-0279-E718-853D84EE6B18}"/>
              </a:ext>
            </a:extLst>
          </p:cNvPr>
          <p:cNvSpPr txBox="1"/>
          <p:nvPr/>
        </p:nvSpPr>
        <p:spPr>
          <a:xfrm>
            <a:off x="675523" y="1322480"/>
            <a:ext cx="4614406" cy="3342325"/>
          </a:xfrm>
          <a:prstGeom prst="rect">
            <a:avLst/>
          </a:prstGeom>
          <a:noFill/>
        </p:spPr>
        <p:txBody>
          <a:bodyPr wrap="square">
            <a:spAutoFit/>
          </a:bodyPr>
          <a:lstStyle/>
          <a:p>
            <a:pPr>
              <a:lnSpc>
                <a:spcPct val="115000"/>
              </a:lnSpc>
              <a:spcAft>
                <a:spcPts val="1000"/>
              </a:spcAft>
              <a:defRPr/>
            </a:pPr>
            <a:r>
              <a:rPr lang="en-GB" sz="1400" b="1" dirty="0">
                <a:ea typeface="Calibri" panose="020F0502020204030204" pitchFamily="34" charset="0"/>
                <a:cs typeface="Times New Roman" panose="02020603050405020304" pitchFamily="18" charset="0"/>
              </a:rPr>
              <a:t>Access to the essential services (core plus supplementary opening hours)</a:t>
            </a:r>
            <a:endParaRPr lang="en-GB" sz="1400" dirty="0">
              <a:ea typeface="Calibri" panose="020F0502020204030204" pitchFamily="34" charset="0"/>
              <a:cs typeface="Times New Roman" panose="02020603050405020304" pitchFamily="18" charset="0"/>
            </a:endParaRPr>
          </a:p>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As of January 2025, in Mid Bournemouth, Kinson and Wallisdown Group PNA locality, there are: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Two pharmacies open seven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12 pharmacies open six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pharmacy open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open before 8:00 at least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Three pharmacies open past 18:30 at least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984FE6D-3F06-ED7E-AE6D-5D82D131DA2E}"/>
              </a:ext>
            </a:extLst>
          </p:cNvPr>
          <p:cNvPicPr>
            <a:picLocks noChangeAspect="1"/>
          </p:cNvPicPr>
          <p:nvPr/>
        </p:nvPicPr>
        <p:blipFill>
          <a:blip r:embed="rId3"/>
          <a:stretch>
            <a:fillRect/>
          </a:stretch>
        </p:blipFill>
        <p:spPr>
          <a:xfrm>
            <a:off x="5289929" y="1780124"/>
            <a:ext cx="6328196" cy="3950550"/>
          </a:xfrm>
          <a:prstGeom prst="rect">
            <a:avLst/>
          </a:prstGeom>
        </p:spPr>
      </p:pic>
      <p:sp>
        <p:nvSpPr>
          <p:cNvPr id="6" name="Title 1">
            <a:extLst>
              <a:ext uri="{FF2B5EF4-FFF2-40B4-BE49-F238E27FC236}">
                <a16:creationId xmlns:a16="http://schemas.microsoft.com/office/drawing/2014/main" id="{76789B68-F812-60C8-0C24-C07FEC2E4FAD}"/>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Pharmacy Opening Times</a:t>
            </a:r>
          </a:p>
        </p:txBody>
      </p:sp>
      <p:sp>
        <p:nvSpPr>
          <p:cNvPr id="4" name="TextBox 3">
            <a:extLst>
              <a:ext uri="{FF2B5EF4-FFF2-40B4-BE49-F238E27FC236}">
                <a16:creationId xmlns:a16="http://schemas.microsoft.com/office/drawing/2014/main" id="{2727F755-44B7-67CB-9611-F96F362AAECD}"/>
              </a:ext>
            </a:extLst>
          </p:cNvPr>
          <p:cNvSpPr txBox="1"/>
          <p:nvPr/>
        </p:nvSpPr>
        <p:spPr>
          <a:xfrm>
            <a:off x="6410591" y="1127326"/>
            <a:ext cx="44516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900"/>
              </a:spcBef>
              <a:spcAft>
                <a:spcPts val="900"/>
              </a:spcAft>
              <a:buClrTx/>
              <a:buSzTx/>
              <a:buFontTx/>
              <a:buNone/>
              <a:tabLst/>
              <a:defRPr/>
            </a:pPr>
            <a:r>
              <a:rPr lang="en-US" sz="1400" dirty="0">
                <a:solidFill>
                  <a:srgbClr val="09476D"/>
                </a:solidFill>
                <a:latin typeface="Arial" panose="020B0604020202020204" pitchFamily="34" charset="0"/>
                <a:ea typeface="Cambria" panose="02040503050406030204" pitchFamily="18" charset="0"/>
                <a:cs typeface="Times New Roman" panose="02020603050405020304" pitchFamily="18" charset="0"/>
              </a:rPr>
              <a:t>Mid Bournemouth, Kinson &amp; Wallisdown</a:t>
            </a:r>
            <a:r>
              <a:rPr kumimoji="0" lang="en-US" sz="1400" b="0" i="0" u="none" strike="noStrike" kern="1200" cap="none" spc="0" normalizeH="0" baseline="0" noProof="0" dirty="0">
                <a:ln>
                  <a:noFill/>
                </a:ln>
                <a:solidFill>
                  <a:srgbClr val="09476D"/>
                </a:solidFill>
                <a:effectLst/>
                <a:uLnTx/>
                <a:uFillTx/>
                <a:latin typeface="Arial" panose="020B0604020202020204" pitchFamily="34" charset="0"/>
                <a:ea typeface="Cambria" panose="02040503050406030204" pitchFamily="18" charset="0"/>
                <a:cs typeface="Times New Roman" panose="02020603050405020304" pitchFamily="18" charset="0"/>
              </a:rPr>
              <a:t> PNA Locality pharmacy coverage across the week, January 2025</a:t>
            </a:r>
            <a:endParaRPr kumimoji="0" lang="en-GB" sz="1400" b="0" i="0" u="none" strike="noStrike" kern="1200" cap="none" spc="0" normalizeH="0" baseline="0" noProof="0" dirty="0">
              <a:ln>
                <a:noFill/>
              </a:ln>
              <a:solidFill>
                <a:srgbClr val="09476D"/>
              </a:solidFill>
              <a:effectLst/>
              <a:uLnTx/>
              <a:uFillTx/>
              <a:latin typeface="Arial" panose="020B0604020202020204" pitchFamily="34" charset="0"/>
              <a:ea typeface="Cambria" panose="020405030504060302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3DABE-C8DE-0E31-11A4-762F11C8FA7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0F0337C-AC3B-1296-2DA7-622DF751D326}"/>
              </a:ext>
            </a:extLst>
          </p:cNvPr>
          <p:cNvSpPr txBox="1">
            <a:spLocks noChangeArrowheads="1"/>
          </p:cNvSpPr>
          <p:nvPr/>
        </p:nvSpPr>
        <p:spPr bwMode="auto">
          <a:xfrm>
            <a:off x="611188" y="1213311"/>
            <a:ext cx="8358187" cy="5817362"/>
          </a:xfrm>
          <a:prstGeom prst="rect">
            <a:avLst/>
          </a:prstGeom>
          <a:no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Below is a summary of the provision of advanced and enhanced services in this locality as of January 2025.</a:t>
            </a:r>
          </a:p>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New Medicine Service (NMS) accreditation: 15 pharmacies. In 2023/24 (the last full year of data), there were 4,033 NMSs undertaken.</a:t>
            </a:r>
          </a:p>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Specialist Medicines Provider: No pharmacies providing this service </a:t>
            </a:r>
          </a:p>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Influenza vaccination: 10 pharmacies providing this advanced service. </a:t>
            </a:r>
          </a:p>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Stoma appliance customisation: 3 pharmacies providing this service. </a:t>
            </a:r>
          </a:p>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Appliance Use Reviews: 1 pharmacy provides this service. Many appliances will be dispensed by DACs based around the country, which may provide this service.</a:t>
            </a:r>
          </a:p>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NHS Pharmacy contraception: 11 pharmacies providing this service.</a:t>
            </a:r>
          </a:p>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Lateral Flow Device test supply: 9 pharmacies providing this service.</a:t>
            </a:r>
          </a:p>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Hypertension Case-Finding: 11 pharmacies providing this service.</a:t>
            </a:r>
          </a:p>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Stop Smoking: 15 pharmacies providing this service.</a:t>
            </a: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C44EA199-BE25-1473-847A-C550F3864049}"/>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Provision of Services</a:t>
            </a:r>
          </a:p>
        </p:txBody>
      </p:sp>
    </p:spTree>
    <p:extLst>
      <p:ext uri="{BB962C8B-B14F-4D97-AF65-F5344CB8AC3E}">
        <p14:creationId xmlns:p14="http://schemas.microsoft.com/office/powerpoint/2010/main" val="231851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738EE-F3A1-8022-8112-76559CEC5E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E6BAB76-E8ED-B1E4-DE1C-50BDB00D5993}"/>
              </a:ext>
            </a:extLst>
          </p:cNvPr>
          <p:cNvSpPr txBox="1"/>
          <p:nvPr/>
        </p:nvSpPr>
        <p:spPr>
          <a:xfrm>
            <a:off x="6066041" y="5729852"/>
            <a:ext cx="4238625" cy="276999"/>
          </a:xfrm>
          <a:prstGeom prst="rect">
            <a:avLst/>
          </a:prstGeom>
          <a:noFill/>
        </p:spPr>
        <p:txBody>
          <a:bodyPr>
            <a:spAutoFit/>
          </a:bodyPr>
          <a:lstStyle/>
          <a:p>
            <a:pPr>
              <a:defRPr/>
            </a:pPr>
            <a:r>
              <a:rPr lang="en-GB" sz="1200" dirty="0"/>
              <a:t>Source: Mid Year Population Estimates 2022</a:t>
            </a:r>
          </a:p>
        </p:txBody>
      </p:sp>
      <p:pic>
        <p:nvPicPr>
          <p:cNvPr id="2" name="Picture 1">
            <a:extLst>
              <a:ext uri="{FF2B5EF4-FFF2-40B4-BE49-F238E27FC236}">
                <a16:creationId xmlns:a16="http://schemas.microsoft.com/office/drawing/2014/main" id="{5DF86D8D-5D99-EA0E-A683-1638F31FE609}"/>
              </a:ext>
            </a:extLst>
          </p:cNvPr>
          <p:cNvPicPr>
            <a:picLocks noChangeAspect="1"/>
          </p:cNvPicPr>
          <p:nvPr/>
        </p:nvPicPr>
        <p:blipFill>
          <a:blip r:embed="rId3"/>
          <a:stretch>
            <a:fillRect/>
          </a:stretch>
        </p:blipFill>
        <p:spPr>
          <a:xfrm>
            <a:off x="5181599" y="487382"/>
            <a:ext cx="6130730" cy="5242470"/>
          </a:xfrm>
          <a:prstGeom prst="rect">
            <a:avLst/>
          </a:prstGeom>
        </p:spPr>
      </p:pic>
      <p:sp>
        <p:nvSpPr>
          <p:cNvPr id="3" name="TextBox 2">
            <a:extLst>
              <a:ext uri="{FF2B5EF4-FFF2-40B4-BE49-F238E27FC236}">
                <a16:creationId xmlns:a16="http://schemas.microsoft.com/office/drawing/2014/main" id="{F79FBD3E-4EF5-BCA8-CC27-720A1B9CE536}"/>
              </a:ext>
            </a:extLst>
          </p:cNvPr>
          <p:cNvSpPr txBox="1"/>
          <p:nvPr/>
        </p:nvSpPr>
        <p:spPr>
          <a:xfrm>
            <a:off x="539749" y="1606549"/>
            <a:ext cx="3147347" cy="4170372"/>
          </a:xfrm>
          <a:prstGeom prst="rect">
            <a:avLst/>
          </a:prstGeom>
          <a:noFill/>
        </p:spPr>
        <p:txBody>
          <a:bodyPr wrap="square">
            <a:spAutoFit/>
          </a:bodyPr>
          <a:lstStyle/>
          <a:p>
            <a:pPr>
              <a:defRPr/>
            </a:pPr>
            <a:r>
              <a:rPr lang="en-GB" sz="1400" dirty="0">
                <a:latin typeface="Arial" panose="020B0604020202020204" pitchFamily="34" charset="0"/>
                <a:cs typeface="Arial" panose="020B0604020202020204" pitchFamily="34" charset="0"/>
              </a:rPr>
              <a:t>Mid year resident population data show that there are approximately 89,500 people resident in the Mid-Bournemouth, Wallisdown and Kinson PNA Locality (43,500 males and 46,000 females).</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51% of its residents are female, 49% are male. 17% are 65 years and older.</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Compared to the BCP average, it has a higher proportion of people aged 20-24 and a lower proportion of people aged 65 &amp; over. </a:t>
            </a: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b="1" dirty="0">
              <a:solidFill>
                <a:srgbClr val="000000"/>
              </a:solidFill>
              <a:latin typeface="Arial"/>
              <a:ea typeface="ＭＳ Ｐゴシック" panose="020B0600070205080204" pitchFamily="34" charset="-128"/>
            </a:endParaRPr>
          </a:p>
        </p:txBody>
      </p:sp>
      <p:sp>
        <p:nvSpPr>
          <p:cNvPr id="7" name="Title 1">
            <a:extLst>
              <a:ext uri="{FF2B5EF4-FFF2-40B4-BE49-F238E27FC236}">
                <a16:creationId xmlns:a16="http://schemas.microsoft.com/office/drawing/2014/main" id="{799CA214-899D-9E29-C061-BD24EF179189}"/>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spTree>
    <p:extLst>
      <p:ext uri="{BB962C8B-B14F-4D97-AF65-F5344CB8AC3E}">
        <p14:creationId xmlns:p14="http://schemas.microsoft.com/office/powerpoint/2010/main" val="69928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02234A-32B9-F4E9-713F-369005D2E9F7}"/>
              </a:ext>
            </a:extLst>
          </p:cNvPr>
          <p:cNvSpPr txBox="1"/>
          <p:nvPr/>
        </p:nvSpPr>
        <p:spPr>
          <a:xfrm>
            <a:off x="611188" y="1014041"/>
            <a:ext cx="4579621" cy="4493538"/>
          </a:xfrm>
          <a:prstGeom prst="rect">
            <a:avLst/>
          </a:prstGeom>
          <a:noFill/>
        </p:spPr>
        <p:txBody>
          <a:bodyPr wrap="square">
            <a:spAutoFit/>
          </a:bodyPr>
          <a:lstStyle/>
          <a:p>
            <a:pPr>
              <a:defRPr/>
            </a:pPr>
            <a:endParaRPr lang="en-GB" sz="1200" dirty="0"/>
          </a:p>
          <a:p>
            <a:pPr>
              <a:defRPr/>
            </a:pPr>
            <a:r>
              <a:rPr lang="en-GB" sz="1400" dirty="0">
                <a:latin typeface="Arial" panose="020B0604020202020204" pitchFamily="34" charset="0"/>
                <a:cs typeface="Arial" panose="020B0604020202020204" pitchFamily="34" charset="0"/>
              </a:rPr>
              <a:t>The area covered by the PNA Locality is largely urban with the highest population density around Charminster, </a:t>
            </a:r>
            <a:r>
              <a:rPr lang="en-GB" sz="1400" dirty="0" err="1">
                <a:latin typeface="Arial" panose="020B0604020202020204" pitchFamily="34" charset="0"/>
                <a:cs typeface="Arial" panose="020B0604020202020204" pitchFamily="34" charset="0"/>
              </a:rPr>
              <a:t>Moordown</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Ensbury</a:t>
            </a:r>
            <a:r>
              <a:rPr lang="en-GB" sz="1400" dirty="0">
                <a:latin typeface="Arial" panose="020B0604020202020204" pitchFamily="34" charset="0"/>
                <a:cs typeface="Arial" panose="020B0604020202020204" pitchFamily="34" charset="0"/>
              </a:rPr>
              <a:t> Park and Winton.</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Over the next 3 years from 2025-28 projections suggest the population of the BCP area overall will increase by 2.6 thousand (0.7%).</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This growth is driven by increases in the population aged over 65, with the number of children and young people (aged 0-16) projected to decrease.</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The number of over 65s is projected to increase by almost 5.2 thousand (6%) to 2025, compared to a decrease of around 2.6 thousand of children and young people. The working age population is forecast to remain roughly unchanged. By 2025 those aged 65+ will account for 24% of the overall population. </a:t>
            </a:r>
          </a:p>
          <a:p>
            <a:pPr>
              <a:defRPr/>
            </a:pPr>
            <a:endParaRPr lang="en-GB" sz="1100" dirty="0"/>
          </a:p>
          <a:p>
            <a:pPr>
              <a:defRPr/>
            </a:pPr>
            <a:endParaRPr lang="en-GB" sz="1100" dirty="0"/>
          </a:p>
        </p:txBody>
      </p:sp>
      <p:pic>
        <p:nvPicPr>
          <p:cNvPr id="3" name="Picture 2" descr="A map of a city&#10;&#10;AI-generated content may be incorrect.">
            <a:extLst>
              <a:ext uri="{FF2B5EF4-FFF2-40B4-BE49-F238E27FC236}">
                <a16:creationId xmlns:a16="http://schemas.microsoft.com/office/drawing/2014/main" id="{C1D98398-3397-6FBC-92DB-DBC27C3ECB24}"/>
              </a:ext>
            </a:extLst>
          </p:cNvPr>
          <p:cNvPicPr>
            <a:picLocks noChangeAspect="1"/>
          </p:cNvPicPr>
          <p:nvPr/>
        </p:nvPicPr>
        <p:blipFill>
          <a:blip r:embed="rId3"/>
          <a:stretch>
            <a:fillRect/>
          </a:stretch>
        </p:blipFill>
        <p:spPr>
          <a:xfrm>
            <a:off x="5658613" y="1214215"/>
            <a:ext cx="5855548" cy="3878993"/>
          </a:xfrm>
          <a:prstGeom prst="rect">
            <a:avLst/>
          </a:prstGeom>
        </p:spPr>
      </p:pic>
      <p:sp>
        <p:nvSpPr>
          <p:cNvPr id="8" name="Title 1">
            <a:extLst>
              <a:ext uri="{FF2B5EF4-FFF2-40B4-BE49-F238E27FC236}">
                <a16:creationId xmlns:a16="http://schemas.microsoft.com/office/drawing/2014/main" id="{D6067EB8-DD70-2D4E-E982-2F2C80564F92}"/>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spTree>
  </p:cSld>
  <p:clrMapOvr>
    <a:masterClrMapping/>
  </p:clrMapOvr>
</p:sld>
</file>

<file path=ppt/theme/theme1.xml><?xml version="1.0" encoding="utf-8"?>
<a:theme xmlns:a="http://schemas.openxmlformats.org/drawingml/2006/main" name="1_Office Theme">
  <a:themeElements>
    <a:clrScheme name="Custom 1">
      <a:dk1>
        <a:srgbClr val="09476D"/>
      </a:dk1>
      <a:lt1>
        <a:sysClr val="window" lastClr="FFFFFF"/>
      </a:lt1>
      <a:dk2>
        <a:srgbClr val="09476D"/>
      </a:dk2>
      <a:lt2>
        <a:srgbClr val="E7E6E6"/>
      </a:lt2>
      <a:accent1>
        <a:srgbClr val="361E54"/>
      </a:accent1>
      <a:accent2>
        <a:srgbClr val="51B075"/>
      </a:accent2>
      <a:accent3>
        <a:srgbClr val="16ACE3"/>
      </a:accent3>
      <a:accent4>
        <a:srgbClr val="C4D600"/>
      </a:accent4>
      <a:accent5>
        <a:srgbClr val="E2EFD9"/>
      </a:accent5>
      <a:accent6>
        <a:srgbClr val="B4C6E7"/>
      </a:accent6>
      <a:hlink>
        <a:srgbClr val="0563C1"/>
      </a:hlink>
      <a:folHlink>
        <a:srgbClr val="954F72"/>
      </a:folHlink>
    </a:clrScheme>
    <a:fontScheme name="Custom 1">
      <a:majorFont>
        <a:latin typeface="Avenir Next LT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E0E95065503747A60F0DBED5E1FA88" ma:contentTypeVersion="10" ma:contentTypeDescription="Create a new document." ma:contentTypeScope="" ma:versionID="5181c9870b5b83b8b24af24f7664a04c">
  <xsd:schema xmlns:xsd="http://www.w3.org/2001/XMLSchema" xmlns:xs="http://www.w3.org/2001/XMLSchema" xmlns:p="http://schemas.microsoft.com/office/2006/metadata/properties" xmlns:ns2="1d907ba8-e203-411a-afc2-a153e8a312ed" targetNamespace="http://schemas.microsoft.com/office/2006/metadata/properties" ma:root="true" ma:fieldsID="6929936663302b397975abd286a206d4" ns2:_="">
    <xsd:import namespace="1d907ba8-e203-411a-afc2-a153e8a312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07ba8-e203-411a-afc2-a153e8a31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f3f5272-f8b9-4632-9b56-061d0e36806b"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d907ba8-e203-411a-afc2-a153e8a312e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4E9380-4CAE-473B-880A-EA9B0B069460}"/>
</file>

<file path=customXml/itemProps2.xml><?xml version="1.0" encoding="utf-8"?>
<ds:datastoreItem xmlns:ds="http://schemas.openxmlformats.org/officeDocument/2006/customXml" ds:itemID="{B6805010-631C-427F-ADF8-9825E2CC85FF}"/>
</file>

<file path=customXml/itemProps3.xml><?xml version="1.0" encoding="utf-8"?>
<ds:datastoreItem xmlns:ds="http://schemas.openxmlformats.org/officeDocument/2006/customXml" ds:itemID="{64C35B0E-0F2A-41E5-B1D0-0AB5D54EED28}"/>
</file>

<file path=docProps/app.xml><?xml version="1.0" encoding="utf-8"?>
<Properties xmlns="http://schemas.openxmlformats.org/officeDocument/2006/extended-properties" xmlns:vt="http://schemas.openxmlformats.org/officeDocument/2006/docPropsVTypes">
  <TotalTime>369</TotalTime>
  <Words>1431</Words>
  <Application>Microsoft Office PowerPoint</Application>
  <PresentationFormat>Widescreen</PresentationFormat>
  <Paragraphs>176</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Aptos</vt:lpstr>
      <vt:lpstr>Arial</vt:lpstr>
      <vt:lpstr>Avenir Next LT Pro</vt:lpstr>
      <vt:lpstr>Avenir Next LT Pro Demi</vt:lpstr>
      <vt:lpstr>Calibri</vt:lpstr>
      <vt:lpstr>1_Office Theme</vt:lpstr>
      <vt:lpstr>PowerPoint Presentation</vt:lpstr>
      <vt:lpstr>Introduction </vt:lpstr>
      <vt:lpstr>Number of Pharmacies </vt:lpstr>
      <vt:lpstr>Number of Pharmacies </vt:lpstr>
      <vt:lpstr>Number of Items Dispensed </vt:lpstr>
      <vt:lpstr>Pharmacy Opening Times</vt:lpstr>
      <vt:lpstr>Provision of Services</vt:lpstr>
      <vt:lpstr>Demographics</vt:lpstr>
      <vt:lpstr>Demographics</vt:lpstr>
      <vt:lpstr>Demographics</vt:lpstr>
      <vt:lpstr>Demographics</vt:lpstr>
      <vt:lpstr>Housing</vt:lpstr>
      <vt:lpstr>Deprivation</vt:lpstr>
      <vt:lpstr>Health and Wider Determinants</vt:lpstr>
      <vt:lpstr>Health and Wider Determinants</vt:lpstr>
      <vt:lpstr>Health and Wider Determinants</vt:lpstr>
      <vt:lpstr>Health and Wider Determinants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Lee Robertson</dc:creator>
  <cp:lastModifiedBy>Lee Robertson</cp:lastModifiedBy>
  <cp:revision>2</cp:revision>
  <dcterms:created xsi:type="dcterms:W3CDTF">2025-03-05T13:26:09Z</dcterms:created>
  <dcterms:modified xsi:type="dcterms:W3CDTF">2025-03-18T13:03:59Z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0x01010008E0E95065503747A60F0DBED5E1FA88</vt:lpwstr>
  </property>
</Properties>
</file>