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9" r:id="rId2"/>
    <p:sldId id="260" r:id="rId3"/>
    <p:sldId id="306" r:id="rId4"/>
    <p:sldId id="305" r:id="rId5"/>
    <p:sldId id="280" r:id="rId6"/>
    <p:sldId id="275" r:id="rId7"/>
    <p:sldId id="286" r:id="rId8"/>
    <p:sldId id="288" r:id="rId9"/>
    <p:sldId id="272" r:id="rId10"/>
    <p:sldId id="281" r:id="rId11"/>
    <p:sldId id="285" r:id="rId12"/>
    <p:sldId id="279" r:id="rId13"/>
    <p:sldId id="264" r:id="rId14"/>
    <p:sldId id="282" r:id="rId15"/>
    <p:sldId id="283" r:id="rId16"/>
    <p:sldId id="284"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67DE06-7723-44CE-AC7C-D5CB790DC535}" v="10" dt="2025-03-17T19:49:07.7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Robertson" userId="f40b26ab-86aa-473c-acf5-afe423f05a76" providerId="ADAL" clId="{6E67DE06-7723-44CE-AC7C-D5CB790DC535}"/>
    <pc:docChg chg="undo custSel modSld">
      <pc:chgData name="Lee Robertson" userId="f40b26ab-86aa-473c-acf5-afe423f05a76" providerId="ADAL" clId="{6E67DE06-7723-44CE-AC7C-D5CB790DC535}" dt="2025-03-17T20:22:11.780" v="1239" actId="20577"/>
      <pc:docMkLst>
        <pc:docMk/>
      </pc:docMkLst>
      <pc:sldChg chg="modSp mod">
        <pc:chgData name="Lee Robertson" userId="f40b26ab-86aa-473c-acf5-afe423f05a76" providerId="ADAL" clId="{6E67DE06-7723-44CE-AC7C-D5CB790DC535}" dt="2025-03-17T19:33:05.714" v="219" actId="20577"/>
        <pc:sldMkLst>
          <pc:docMk/>
          <pc:sldMk cId="0" sldId="259"/>
        </pc:sldMkLst>
        <pc:spChg chg="mod">
          <ac:chgData name="Lee Robertson" userId="f40b26ab-86aa-473c-acf5-afe423f05a76" providerId="ADAL" clId="{6E67DE06-7723-44CE-AC7C-D5CB790DC535}" dt="2025-03-17T19:33:05.714" v="219" actId="20577"/>
          <ac:spMkLst>
            <pc:docMk/>
            <pc:sldMk cId="0" sldId="259"/>
            <ac:spMk id="3" creationId="{C60867C0-9045-6F88-743F-0055E64E979E}"/>
          </ac:spMkLst>
        </pc:spChg>
      </pc:sldChg>
      <pc:sldChg chg="addSp delSp modSp mod">
        <pc:chgData name="Lee Robertson" userId="f40b26ab-86aa-473c-acf5-afe423f05a76" providerId="ADAL" clId="{6E67DE06-7723-44CE-AC7C-D5CB790DC535}" dt="2025-03-17T20:22:11.780" v="1239" actId="20577"/>
        <pc:sldMkLst>
          <pc:docMk/>
          <pc:sldMk cId="0" sldId="260"/>
        </pc:sldMkLst>
        <pc:spChg chg="mod">
          <ac:chgData name="Lee Robertson" userId="f40b26ab-86aa-473c-acf5-afe423f05a76" providerId="ADAL" clId="{6E67DE06-7723-44CE-AC7C-D5CB790DC535}" dt="2025-03-17T20:22:11.780" v="1239" actId="20577"/>
          <ac:spMkLst>
            <pc:docMk/>
            <pc:sldMk cId="0" sldId="260"/>
            <ac:spMk id="2" creationId="{DC31B907-B51B-DA99-2115-7341B3B3B57D}"/>
          </ac:spMkLst>
        </pc:spChg>
        <pc:grpChg chg="mod">
          <ac:chgData name="Lee Robertson" userId="f40b26ab-86aa-473c-acf5-afe423f05a76" providerId="ADAL" clId="{6E67DE06-7723-44CE-AC7C-D5CB790DC535}" dt="2025-03-17T19:47:32.745" v="375" actId="1076"/>
          <ac:grpSpMkLst>
            <pc:docMk/>
            <pc:sldMk cId="0" sldId="260"/>
            <ac:grpSpMk id="14" creationId="{CF02DD2F-F81B-79E4-B52F-04F14F8CEBF5}"/>
          </ac:grpSpMkLst>
        </pc:grpChg>
        <pc:picChg chg="add mod ord">
          <ac:chgData name="Lee Robertson" userId="f40b26ab-86aa-473c-acf5-afe423f05a76" providerId="ADAL" clId="{6E67DE06-7723-44CE-AC7C-D5CB790DC535}" dt="2025-03-17T19:47:30.824" v="374" actId="167"/>
          <ac:picMkLst>
            <pc:docMk/>
            <pc:sldMk cId="0" sldId="260"/>
            <ac:picMk id="4" creationId="{963A426B-5ACE-6BD9-9B01-0E1CAB70AC31}"/>
          </ac:picMkLst>
        </pc:picChg>
        <pc:picChg chg="add del mod ord">
          <ac:chgData name="Lee Robertson" userId="f40b26ab-86aa-473c-acf5-afe423f05a76" providerId="ADAL" clId="{6E67DE06-7723-44CE-AC7C-D5CB790DC535}" dt="2025-03-17T19:47:10.699" v="365" actId="478"/>
          <ac:picMkLst>
            <pc:docMk/>
            <pc:sldMk cId="0" sldId="260"/>
            <ac:picMk id="5" creationId="{84B102FB-1818-41A4-F4E7-66F6CB3F5851}"/>
          </ac:picMkLst>
        </pc:picChg>
      </pc:sldChg>
      <pc:sldChg chg="addSp delSp modSp mod">
        <pc:chgData name="Lee Robertson" userId="f40b26ab-86aa-473c-acf5-afe423f05a76" providerId="ADAL" clId="{6E67DE06-7723-44CE-AC7C-D5CB790DC535}" dt="2025-03-17T20:13:38.390" v="1086" actId="12"/>
        <pc:sldMkLst>
          <pc:docMk/>
          <pc:sldMk cId="0" sldId="264"/>
        </pc:sldMkLst>
        <pc:spChg chg="mod">
          <ac:chgData name="Lee Robertson" userId="f40b26ab-86aa-473c-acf5-afe423f05a76" providerId="ADAL" clId="{6E67DE06-7723-44CE-AC7C-D5CB790DC535}" dt="2025-03-17T20:13:38.390" v="1086" actId="12"/>
          <ac:spMkLst>
            <pc:docMk/>
            <pc:sldMk cId="0" sldId="264"/>
            <ac:spMk id="3" creationId="{1E6A5607-BEEC-8739-955C-427117F6753C}"/>
          </ac:spMkLst>
        </pc:spChg>
        <pc:picChg chg="add mod">
          <ac:chgData name="Lee Robertson" userId="f40b26ab-86aa-473c-acf5-afe423f05a76" providerId="ADAL" clId="{6E67DE06-7723-44CE-AC7C-D5CB790DC535}" dt="2025-03-10T17:25:45.114" v="136" actId="1076"/>
          <ac:picMkLst>
            <pc:docMk/>
            <pc:sldMk cId="0" sldId="264"/>
            <ac:picMk id="4" creationId="{7FC1A577-D775-9648-103E-B127A464B99F}"/>
          </ac:picMkLst>
        </pc:picChg>
      </pc:sldChg>
      <pc:sldChg chg="addSp delSp modSp mod">
        <pc:chgData name="Lee Robertson" userId="f40b26ab-86aa-473c-acf5-afe423f05a76" providerId="ADAL" clId="{6E67DE06-7723-44CE-AC7C-D5CB790DC535}" dt="2025-03-17T20:16:12.609" v="1120" actId="2710"/>
        <pc:sldMkLst>
          <pc:docMk/>
          <pc:sldMk cId="0" sldId="270"/>
        </pc:sldMkLst>
        <pc:spChg chg="mod">
          <ac:chgData name="Lee Robertson" userId="f40b26ab-86aa-473c-acf5-afe423f05a76" providerId="ADAL" clId="{6E67DE06-7723-44CE-AC7C-D5CB790DC535}" dt="2025-03-17T20:16:12.609" v="1120" actId="2710"/>
          <ac:spMkLst>
            <pc:docMk/>
            <pc:sldMk cId="0" sldId="270"/>
            <ac:spMk id="31747" creationId="{CE79DDEA-A09C-2120-FE24-CB091495A51E}"/>
          </ac:spMkLst>
        </pc:spChg>
        <pc:picChg chg="add mod">
          <ac:chgData name="Lee Robertson" userId="f40b26ab-86aa-473c-acf5-afe423f05a76" providerId="ADAL" clId="{6E67DE06-7723-44CE-AC7C-D5CB790DC535}" dt="2025-03-11T17:53:50.620" v="171" actId="1076"/>
          <ac:picMkLst>
            <pc:docMk/>
            <pc:sldMk cId="0" sldId="270"/>
            <ac:picMk id="3" creationId="{89A3354E-52F4-8C97-40E7-001A08DABB07}"/>
          </ac:picMkLst>
        </pc:picChg>
      </pc:sldChg>
      <pc:sldChg chg="addSp delSp modSp mod">
        <pc:chgData name="Lee Robertson" userId="f40b26ab-86aa-473c-acf5-afe423f05a76" providerId="ADAL" clId="{6E67DE06-7723-44CE-AC7C-D5CB790DC535}" dt="2025-03-17T19:58:56.603" v="684" actId="20577"/>
        <pc:sldMkLst>
          <pc:docMk/>
          <pc:sldMk cId="0" sldId="272"/>
        </pc:sldMkLst>
        <pc:spChg chg="mod">
          <ac:chgData name="Lee Robertson" userId="f40b26ab-86aa-473c-acf5-afe423f05a76" providerId="ADAL" clId="{6E67DE06-7723-44CE-AC7C-D5CB790DC535}" dt="2025-03-17T19:58:56.603" v="684" actId="20577"/>
          <ac:spMkLst>
            <pc:docMk/>
            <pc:sldMk cId="0" sldId="272"/>
            <ac:spMk id="5" creationId="{7A02234A-32B9-F4E9-713F-369005D2E9F7}"/>
          </ac:spMkLst>
        </pc:spChg>
        <pc:picChg chg="add mod">
          <ac:chgData name="Lee Robertson" userId="f40b26ab-86aa-473c-acf5-afe423f05a76" providerId="ADAL" clId="{6E67DE06-7723-44CE-AC7C-D5CB790DC535}" dt="2025-03-10T17:24:11.237" v="130" actId="1076"/>
          <ac:picMkLst>
            <pc:docMk/>
            <pc:sldMk cId="0" sldId="272"/>
            <ac:picMk id="3" creationId="{7B76005F-8B85-843D-EBE7-22B8605A4CEF}"/>
          </ac:picMkLst>
        </pc:picChg>
      </pc:sldChg>
      <pc:sldChg chg="addSp delSp modSp mod">
        <pc:chgData name="Lee Robertson" userId="f40b26ab-86aa-473c-acf5-afe423f05a76" providerId="ADAL" clId="{6E67DE06-7723-44CE-AC7C-D5CB790DC535}" dt="2025-03-17T19:49:35.141" v="529" actId="1076"/>
        <pc:sldMkLst>
          <pc:docMk/>
          <pc:sldMk cId="0" sldId="275"/>
        </pc:sldMkLst>
        <pc:spChg chg="mod">
          <ac:chgData name="Lee Robertson" userId="f40b26ab-86aa-473c-acf5-afe423f05a76" providerId="ADAL" clId="{6E67DE06-7723-44CE-AC7C-D5CB790DC535}" dt="2025-03-17T19:49:30.085" v="527" actId="20577"/>
          <ac:spMkLst>
            <pc:docMk/>
            <pc:sldMk cId="0" sldId="275"/>
            <ac:spMk id="2" creationId="{4FF7ACB0-3411-0279-E718-853D84EE6B18}"/>
          </ac:spMkLst>
        </pc:spChg>
        <pc:spChg chg="add mod">
          <ac:chgData name="Lee Robertson" userId="f40b26ab-86aa-473c-acf5-afe423f05a76" providerId="ADAL" clId="{6E67DE06-7723-44CE-AC7C-D5CB790DC535}" dt="2025-03-17T19:49:34.587" v="528" actId="1076"/>
          <ac:spMkLst>
            <pc:docMk/>
            <pc:sldMk cId="0" sldId="275"/>
            <ac:spMk id="3" creationId="{B3E8C9C5-51CC-1FA4-2043-0C1867B48B88}"/>
          </ac:spMkLst>
        </pc:spChg>
        <pc:picChg chg="add mod">
          <ac:chgData name="Lee Robertson" userId="f40b26ab-86aa-473c-acf5-afe423f05a76" providerId="ADAL" clId="{6E67DE06-7723-44CE-AC7C-D5CB790DC535}" dt="2025-03-17T19:49:35.141" v="529" actId="1076"/>
          <ac:picMkLst>
            <pc:docMk/>
            <pc:sldMk cId="0" sldId="275"/>
            <ac:picMk id="4" creationId="{92ABBB3C-67B0-68BC-CD6D-61D3391DBE31}"/>
          </ac:picMkLst>
        </pc:picChg>
      </pc:sldChg>
      <pc:sldChg chg="modSp mod">
        <pc:chgData name="Lee Robertson" userId="f40b26ab-86aa-473c-acf5-afe423f05a76" providerId="ADAL" clId="{6E67DE06-7723-44CE-AC7C-D5CB790DC535}" dt="2025-03-17T20:08:34.636" v="1080" actId="20577"/>
        <pc:sldMkLst>
          <pc:docMk/>
          <pc:sldMk cId="0" sldId="279"/>
        </pc:sldMkLst>
        <pc:spChg chg="mod">
          <ac:chgData name="Lee Robertson" userId="f40b26ab-86aa-473c-acf5-afe423f05a76" providerId="ADAL" clId="{6E67DE06-7723-44CE-AC7C-D5CB790DC535}" dt="2025-03-17T20:08:34.636" v="1080" actId="20577"/>
          <ac:spMkLst>
            <pc:docMk/>
            <pc:sldMk cId="0" sldId="279"/>
            <ac:spMk id="5" creationId="{1D744774-CFFC-5984-8B26-8B9B94A398C1}"/>
          </ac:spMkLst>
        </pc:spChg>
      </pc:sldChg>
      <pc:sldChg chg="addSp delSp modSp mod">
        <pc:chgData name="Lee Robertson" userId="f40b26ab-86aa-473c-acf5-afe423f05a76" providerId="ADAL" clId="{6E67DE06-7723-44CE-AC7C-D5CB790DC535}" dt="2025-03-17T19:48:32.829" v="480" actId="20577"/>
        <pc:sldMkLst>
          <pc:docMk/>
          <pc:sldMk cId="0" sldId="280"/>
        </pc:sldMkLst>
        <pc:spChg chg="mod">
          <ac:chgData name="Lee Robertson" userId="f40b26ab-86aa-473c-acf5-afe423f05a76" providerId="ADAL" clId="{6E67DE06-7723-44CE-AC7C-D5CB790DC535}" dt="2025-03-17T19:48:32.829" v="480" actId="20577"/>
          <ac:spMkLst>
            <pc:docMk/>
            <pc:sldMk cId="0" sldId="280"/>
            <ac:spMk id="2" creationId="{487CAD08-2EB2-BBA3-DB24-03B3289548D8}"/>
          </ac:spMkLst>
        </pc:spChg>
        <pc:picChg chg="add mod">
          <ac:chgData name="Lee Robertson" userId="f40b26ab-86aa-473c-acf5-afe423f05a76" providerId="ADAL" clId="{6E67DE06-7723-44CE-AC7C-D5CB790DC535}" dt="2025-03-10T17:21:37.926" v="120" actId="1076"/>
          <ac:picMkLst>
            <pc:docMk/>
            <pc:sldMk cId="0" sldId="280"/>
            <ac:picMk id="4" creationId="{889A65CF-B345-C708-9EA8-64C745BE65DC}"/>
          </ac:picMkLst>
        </pc:picChg>
        <pc:picChg chg="add mod">
          <ac:chgData name="Lee Robertson" userId="f40b26ab-86aa-473c-acf5-afe423f05a76" providerId="ADAL" clId="{6E67DE06-7723-44CE-AC7C-D5CB790DC535}" dt="2025-03-10T17:22:17.127" v="123" actId="1076"/>
          <ac:picMkLst>
            <pc:docMk/>
            <pc:sldMk cId="0" sldId="280"/>
            <ac:picMk id="8" creationId="{05D9318C-28E5-F09C-D6A2-DD6BC037AF15}"/>
          </ac:picMkLst>
        </pc:picChg>
      </pc:sldChg>
      <pc:sldChg chg="addSp delSp modSp mod">
        <pc:chgData name="Lee Robertson" userId="f40b26ab-86aa-473c-acf5-afe423f05a76" providerId="ADAL" clId="{6E67DE06-7723-44CE-AC7C-D5CB790DC535}" dt="2025-03-10T17:27:07.459" v="141" actId="14100"/>
        <pc:sldMkLst>
          <pc:docMk/>
          <pc:sldMk cId="2640358336" sldId="281"/>
        </pc:sldMkLst>
        <pc:picChg chg="add mod">
          <ac:chgData name="Lee Robertson" userId="f40b26ab-86aa-473c-acf5-afe423f05a76" providerId="ADAL" clId="{6E67DE06-7723-44CE-AC7C-D5CB790DC535}" dt="2025-03-10T17:27:07.459" v="141" actId="14100"/>
          <ac:picMkLst>
            <pc:docMk/>
            <pc:sldMk cId="2640358336" sldId="281"/>
            <ac:picMk id="4" creationId="{5B019423-26DD-EBF6-74D4-A80F82CAB52B}"/>
          </ac:picMkLst>
        </pc:picChg>
      </pc:sldChg>
      <pc:sldChg chg="addSp delSp modSp mod">
        <pc:chgData name="Lee Robertson" userId="f40b26ab-86aa-473c-acf5-afe423f05a76" providerId="ADAL" clId="{6E67DE06-7723-44CE-AC7C-D5CB790DC535}" dt="2025-03-10T17:29:10.532" v="154" actId="1076"/>
        <pc:sldMkLst>
          <pc:docMk/>
          <pc:sldMk cId="340509257" sldId="282"/>
        </pc:sldMkLst>
        <pc:picChg chg="add mod">
          <ac:chgData name="Lee Robertson" userId="f40b26ab-86aa-473c-acf5-afe423f05a76" providerId="ADAL" clId="{6E67DE06-7723-44CE-AC7C-D5CB790DC535}" dt="2025-03-10T17:29:10.532" v="154" actId="1076"/>
          <ac:picMkLst>
            <pc:docMk/>
            <pc:sldMk cId="340509257" sldId="282"/>
            <ac:picMk id="3" creationId="{C27151E5-CB1F-66B7-3D56-0B96C4E49553}"/>
          </ac:picMkLst>
        </pc:picChg>
      </pc:sldChg>
      <pc:sldChg chg="addSp delSp modSp mod">
        <pc:chgData name="Lee Robertson" userId="f40b26ab-86aa-473c-acf5-afe423f05a76" providerId="ADAL" clId="{6E67DE06-7723-44CE-AC7C-D5CB790DC535}" dt="2025-03-10T17:29:25.837" v="158" actId="1076"/>
        <pc:sldMkLst>
          <pc:docMk/>
          <pc:sldMk cId="302776101" sldId="283"/>
        </pc:sldMkLst>
        <pc:picChg chg="add mod">
          <ac:chgData name="Lee Robertson" userId="f40b26ab-86aa-473c-acf5-afe423f05a76" providerId="ADAL" clId="{6E67DE06-7723-44CE-AC7C-D5CB790DC535}" dt="2025-03-10T17:29:25.837" v="158" actId="1076"/>
          <ac:picMkLst>
            <pc:docMk/>
            <pc:sldMk cId="302776101" sldId="283"/>
            <ac:picMk id="3" creationId="{F7E6F3B6-FADC-8DF3-22F7-717D030EFDFA}"/>
          </ac:picMkLst>
        </pc:picChg>
      </pc:sldChg>
      <pc:sldChg chg="addSp delSp modSp mod">
        <pc:chgData name="Lee Robertson" userId="f40b26ab-86aa-473c-acf5-afe423f05a76" providerId="ADAL" clId="{6E67DE06-7723-44CE-AC7C-D5CB790DC535}" dt="2025-03-17T20:15:49.099" v="1088" actId="2710"/>
        <pc:sldMkLst>
          <pc:docMk/>
          <pc:sldMk cId="300415772" sldId="284"/>
        </pc:sldMkLst>
        <pc:spChg chg="mod">
          <ac:chgData name="Lee Robertson" userId="f40b26ab-86aa-473c-acf5-afe423f05a76" providerId="ADAL" clId="{6E67DE06-7723-44CE-AC7C-D5CB790DC535}" dt="2025-03-17T20:15:49.099" v="1088" actId="2710"/>
          <ac:spMkLst>
            <pc:docMk/>
            <pc:sldMk cId="300415772" sldId="284"/>
            <ac:spMk id="27651" creationId="{D0D1869A-8C4F-757E-6F40-91AD5211AD81}"/>
          </ac:spMkLst>
        </pc:spChg>
        <pc:picChg chg="add mod">
          <ac:chgData name="Lee Robertson" userId="f40b26ab-86aa-473c-acf5-afe423f05a76" providerId="ADAL" clId="{6E67DE06-7723-44CE-AC7C-D5CB790DC535}" dt="2025-03-11T17:51:22.043" v="165" actId="14100"/>
          <ac:picMkLst>
            <pc:docMk/>
            <pc:sldMk cId="300415772" sldId="284"/>
            <ac:picMk id="3" creationId="{6C2626B7-69DE-710B-59CC-9CE6CC3E3BCC}"/>
          </ac:picMkLst>
        </pc:picChg>
      </pc:sldChg>
      <pc:sldChg chg="addSp delSp modSp mod">
        <pc:chgData name="Lee Robertson" userId="f40b26ab-86aa-473c-acf5-afe423f05a76" providerId="ADAL" clId="{6E67DE06-7723-44CE-AC7C-D5CB790DC535}" dt="2025-03-10T17:28:40.058" v="150" actId="1076"/>
        <pc:sldMkLst>
          <pc:docMk/>
          <pc:sldMk cId="1068252564" sldId="285"/>
        </pc:sldMkLst>
        <pc:picChg chg="add mod">
          <ac:chgData name="Lee Robertson" userId="f40b26ab-86aa-473c-acf5-afe423f05a76" providerId="ADAL" clId="{6E67DE06-7723-44CE-AC7C-D5CB790DC535}" dt="2025-03-10T17:28:40.058" v="150" actId="1076"/>
          <ac:picMkLst>
            <pc:docMk/>
            <pc:sldMk cId="1068252564" sldId="285"/>
            <ac:picMk id="2" creationId="{DA3A6C93-E295-13BB-BD9D-B49F8EC354D0}"/>
          </ac:picMkLst>
        </pc:picChg>
      </pc:sldChg>
      <pc:sldChg chg="modSp mod">
        <pc:chgData name="Lee Robertson" userId="f40b26ab-86aa-473c-acf5-afe423f05a76" providerId="ADAL" clId="{6E67DE06-7723-44CE-AC7C-D5CB790DC535}" dt="2025-03-17T19:49:44.609" v="537" actId="20577"/>
        <pc:sldMkLst>
          <pc:docMk/>
          <pc:sldMk cId="2318517287" sldId="286"/>
        </pc:sldMkLst>
        <pc:spChg chg="mod">
          <ac:chgData name="Lee Robertson" userId="f40b26ab-86aa-473c-acf5-afe423f05a76" providerId="ADAL" clId="{6E67DE06-7723-44CE-AC7C-D5CB790DC535}" dt="2025-03-17T19:49:44.609" v="537" actId="20577"/>
          <ac:spMkLst>
            <pc:docMk/>
            <pc:sldMk cId="2318517287" sldId="286"/>
            <ac:spMk id="8" creationId="{C0F0337C-AC3B-1296-2DA7-622DF751D326}"/>
          </ac:spMkLst>
        </pc:spChg>
      </pc:sldChg>
      <pc:sldChg chg="addSp delSp modSp mod">
        <pc:chgData name="Lee Robertson" userId="f40b26ab-86aa-473c-acf5-afe423f05a76" providerId="ADAL" clId="{6E67DE06-7723-44CE-AC7C-D5CB790DC535}" dt="2025-03-17T19:55:13.565" v="618" actId="20577"/>
        <pc:sldMkLst>
          <pc:docMk/>
          <pc:sldMk cId="699288008" sldId="288"/>
        </pc:sldMkLst>
        <pc:spChg chg="mod">
          <ac:chgData name="Lee Robertson" userId="f40b26ab-86aa-473c-acf5-afe423f05a76" providerId="ADAL" clId="{6E67DE06-7723-44CE-AC7C-D5CB790DC535}" dt="2025-03-17T19:55:13.565" v="618" actId="20577"/>
          <ac:spMkLst>
            <pc:docMk/>
            <pc:sldMk cId="699288008" sldId="288"/>
            <ac:spMk id="3" creationId="{F79FBD3E-4EF5-BCA8-CC27-720A1B9CE536}"/>
          </ac:spMkLst>
        </pc:spChg>
        <pc:picChg chg="add mod">
          <ac:chgData name="Lee Robertson" userId="f40b26ab-86aa-473c-acf5-afe423f05a76" providerId="ADAL" clId="{6E67DE06-7723-44CE-AC7C-D5CB790DC535}" dt="2025-03-10T17:22:52.556" v="127" actId="1076"/>
          <ac:picMkLst>
            <pc:docMk/>
            <pc:sldMk cId="699288008" sldId="288"/>
            <ac:picMk id="4" creationId="{A7F24B72-1059-F401-12D6-6BBF527AAEBE}"/>
          </ac:picMkLst>
        </pc:picChg>
      </pc:sldChg>
      <pc:sldChg chg="addSp delSp modSp mod">
        <pc:chgData name="Lee Robertson" userId="f40b26ab-86aa-473c-acf5-afe423f05a76" providerId="ADAL" clId="{6E67DE06-7723-44CE-AC7C-D5CB790DC535}" dt="2025-03-17T19:48:06.567" v="471" actId="2711"/>
        <pc:sldMkLst>
          <pc:docMk/>
          <pc:sldMk cId="1236418831" sldId="305"/>
        </pc:sldMkLst>
        <pc:spChg chg="mod">
          <ac:chgData name="Lee Robertson" userId="f40b26ab-86aa-473c-acf5-afe423f05a76" providerId="ADAL" clId="{6E67DE06-7723-44CE-AC7C-D5CB790DC535}" dt="2025-03-17T19:48:06.567" v="471" actId="2711"/>
          <ac:spMkLst>
            <pc:docMk/>
            <pc:sldMk cId="1236418831" sldId="305"/>
            <ac:spMk id="3" creationId="{2C639FB7-B050-C5E9-6B59-F2D9AF8D1A4C}"/>
          </ac:spMkLst>
        </pc:spChg>
        <pc:graphicFrameChg chg="add mod modGraphic">
          <ac:chgData name="Lee Robertson" userId="f40b26ab-86aa-473c-acf5-afe423f05a76" providerId="ADAL" clId="{6E67DE06-7723-44CE-AC7C-D5CB790DC535}" dt="2025-03-13T14:29:33.265" v="177" actId="14734"/>
          <ac:graphicFrameMkLst>
            <pc:docMk/>
            <pc:sldMk cId="1236418831" sldId="305"/>
            <ac:graphicFrameMk id="4" creationId="{21A7BD84-2C36-29E9-5DBB-731A6B5066B3}"/>
          </ac:graphicFrameMkLst>
        </pc:graphicFrameChg>
      </pc:sldChg>
      <pc:sldChg chg="modSp mod">
        <pc:chgData name="Lee Robertson" userId="f40b26ab-86aa-473c-acf5-afe423f05a76" providerId="ADAL" clId="{6E67DE06-7723-44CE-AC7C-D5CB790DC535}" dt="2025-03-17T19:43:14.830" v="364" actId="255"/>
        <pc:sldMkLst>
          <pc:docMk/>
          <pc:sldMk cId="2629898411" sldId="306"/>
        </pc:sldMkLst>
        <pc:spChg chg="mod">
          <ac:chgData name="Lee Robertson" userId="f40b26ab-86aa-473c-acf5-afe423f05a76" providerId="ADAL" clId="{6E67DE06-7723-44CE-AC7C-D5CB790DC535}" dt="2025-03-17T19:43:14.830" v="364" actId="255"/>
          <ac:spMkLst>
            <pc:docMk/>
            <pc:sldMk cId="2629898411" sldId="306"/>
            <ac:spMk id="21507" creationId="{D39FD14A-A206-3F52-DA03-7AFE5E6F4B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1DCFC-D040-49B5-B70E-5A04E4CBF2A3}" type="datetimeFigureOut">
              <a:rPr lang="en-GB" smtClean="0"/>
              <a:t>17/03/2025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3BCF3-2045-4DF5-B14A-10ED489DFEA5}" type="slidenum">
              <a:rPr lang="en-GB" smtClean="0"/>
              <a:t>‹#›</a:t>
            </a:fld>
            <a:endParaRPr lang="en-GB"/>
          </a:p>
        </p:txBody>
      </p:sp>
    </p:spTree>
    <p:extLst>
      <p:ext uri="{BB962C8B-B14F-4D97-AF65-F5344CB8AC3E}">
        <p14:creationId xmlns:p14="http://schemas.microsoft.com/office/powerpoint/2010/main" val="77633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09184-224F-0E31-5783-9E5211AB6C55}"/>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C5D579E0-70D3-F64D-1FCC-E89F5A4312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9669F65A-9BC1-F342-257C-7E0B38D1B4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715DBEAF-DC5E-30D7-6AB7-3CF9CAD603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436D404-2783-40DF-AC9A-96981F3879AA}" type="slidenum">
              <a:rPr lang="en-US" altLang="en-US" sz="1200" smtClean="0"/>
              <a:pPr/>
              <a:t>3</a:t>
            </a:fld>
            <a:endParaRPr lang="en-US" altLang="en-US" sz="1200"/>
          </a:p>
        </p:txBody>
      </p:sp>
    </p:spTree>
    <p:extLst>
      <p:ext uri="{BB962C8B-B14F-4D97-AF65-F5344CB8AC3E}">
        <p14:creationId xmlns:p14="http://schemas.microsoft.com/office/powerpoint/2010/main" val="233838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4F903B1-DD43-C12C-E124-D5F4DA8836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82B40186-52EE-C1CD-2FC4-EE4EA869FE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C1402E22-F0DD-7E43-EF20-DB1B81026E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6A3C38D-6C11-4678-AF16-BE84BEB142AC}" type="slidenum">
              <a:rPr lang="en-US" altLang="en-US" sz="1200" smtClean="0"/>
              <a:pPr/>
              <a:t>12</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D0A3D8D-19C7-344B-0B6F-814C5A3F2C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DBB5A476-7E6E-DDAF-26DE-8B3DAC30EF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6628" name="Slide Number Placeholder 3">
            <a:extLst>
              <a:ext uri="{FF2B5EF4-FFF2-40B4-BE49-F238E27FC236}">
                <a16:creationId xmlns:a16="http://schemas.microsoft.com/office/drawing/2014/main" id="{0CF31E72-DE29-3545-03AE-6234D725F1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37AEC17-8996-4FD1-97E4-5A5F78691669}" type="slidenum">
              <a:rPr lang="en-US" altLang="en-US" sz="1200" smtClean="0"/>
              <a:pPr/>
              <a:t>13</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14</a:t>
            </a:fld>
            <a:endParaRPr lang="en-US" altLang="en-US" sz="1200"/>
          </a:p>
        </p:txBody>
      </p:sp>
    </p:spTree>
    <p:extLst>
      <p:ext uri="{BB962C8B-B14F-4D97-AF65-F5344CB8AC3E}">
        <p14:creationId xmlns:p14="http://schemas.microsoft.com/office/powerpoint/2010/main" val="141799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15</a:t>
            </a:fld>
            <a:endParaRPr lang="en-US" altLang="en-US" sz="1200"/>
          </a:p>
        </p:txBody>
      </p:sp>
    </p:spTree>
    <p:extLst>
      <p:ext uri="{BB962C8B-B14F-4D97-AF65-F5344CB8AC3E}">
        <p14:creationId xmlns:p14="http://schemas.microsoft.com/office/powerpoint/2010/main" val="2069558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ED6E5-EADB-AF11-C3A9-C02F10936D8A}"/>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AFDA83F-EC1A-25BC-7E53-79C21667D9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8AFCA4A6-F09F-E1B9-2558-0384AD5693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BD75E6D4-46B4-ABE0-2DC5-091A7F6E0B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E92910D-C4B7-4C80-9834-C6D237A337C1}" type="slidenum">
              <a:rPr lang="en-US" altLang="en-US" sz="1200" smtClean="0"/>
              <a:pPr/>
              <a:t>16</a:t>
            </a:fld>
            <a:endParaRPr lang="en-US" altLang="en-US" sz="1200"/>
          </a:p>
        </p:txBody>
      </p:sp>
    </p:spTree>
    <p:extLst>
      <p:ext uri="{BB962C8B-B14F-4D97-AF65-F5344CB8AC3E}">
        <p14:creationId xmlns:p14="http://schemas.microsoft.com/office/powerpoint/2010/main" val="1868840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7D9B518-0CFA-2A17-B7EB-7FD8514321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83A533B-55D5-09AD-5634-80AB07F90A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FB2F40F2-1DB7-258F-01C7-02E55ED9D3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90EEA2C-A263-48A2-BA1D-1F95B67BC218}" type="slidenum">
              <a:rPr lang="en-US" altLang="en-US" sz="1200" smtClean="0"/>
              <a:pPr/>
              <a:t>17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BDD7C-3785-19D4-F16D-FF9D15F1AA72}"/>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9270F259-9894-C4DA-56EB-33AF8189D5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A2CB404A-7F45-F3D0-D6B0-C14E3BAEEA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8CAD9009-B959-C7F1-2042-516D71B274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436D404-2783-40DF-AC9A-96981F3879AA}" type="slidenum">
              <a:rPr lang="en-US" altLang="en-US" sz="1200" smtClean="0"/>
              <a:pPr/>
              <a:t>4</a:t>
            </a:fld>
            <a:endParaRPr lang="en-US" altLang="en-US" sz="1200"/>
          </a:p>
        </p:txBody>
      </p:sp>
    </p:spTree>
    <p:extLst>
      <p:ext uri="{BB962C8B-B14F-4D97-AF65-F5344CB8AC3E}">
        <p14:creationId xmlns:p14="http://schemas.microsoft.com/office/powerpoint/2010/main" val="3063303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CEAE35CE-CDDD-EC21-34CC-E2FA2F1211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8A83A372-99C4-222D-FCCB-385194F7E5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12292" name="Slide Number Placeholder 3">
            <a:extLst>
              <a:ext uri="{FF2B5EF4-FFF2-40B4-BE49-F238E27FC236}">
                <a16:creationId xmlns:a16="http://schemas.microsoft.com/office/drawing/2014/main" id="{89A571F2-2236-C993-A9B0-8C252C28BA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0AB557D-1BD6-4D63-ADCF-1B4B98C711BF}" type="slidenum">
              <a:rPr lang="en-US" altLang="en-US" sz="1200" smtClean="0"/>
              <a:pPr/>
              <a:t>5</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84E4424-512C-1FBC-AD20-46107D5F3F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1A20228-6E63-E2AB-5C4C-DE471952BE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14340" name="Slide Number Placeholder 3">
            <a:extLst>
              <a:ext uri="{FF2B5EF4-FFF2-40B4-BE49-F238E27FC236}">
                <a16:creationId xmlns:a16="http://schemas.microsoft.com/office/drawing/2014/main" id="{CF0EAD73-EAA2-9345-6D19-CEDE451F36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96C7D7D-1B89-4858-9FB5-9F99177AA03B}" type="slidenum">
              <a:rPr lang="en-US" altLang="en-US" sz="1200" smtClean="0"/>
              <a:pPr/>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67BC9-9514-5A68-71F8-281177DD9232}"/>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630F1E-ED22-89BC-A8E7-A132D97E2A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BB0BF19B-BDF9-CF8D-7EF8-783FA83AF0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10244" name="Slide Number Placeholder 3">
            <a:extLst>
              <a:ext uri="{FF2B5EF4-FFF2-40B4-BE49-F238E27FC236}">
                <a16:creationId xmlns:a16="http://schemas.microsoft.com/office/drawing/2014/main" id="{5423CC5D-8AB0-FE3C-DB04-11BB57600F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023D0D1-E88D-40F7-88D8-253ADA2B01C4}" type="slidenum">
              <a:rPr lang="en-US" altLang="en-US" sz="1200" smtClean="0"/>
              <a:pPr/>
              <a:t>7</a:t>
            </a:fld>
            <a:endParaRPr lang="en-US" altLang="en-US" sz="1200"/>
          </a:p>
        </p:txBody>
      </p:sp>
    </p:spTree>
    <p:extLst>
      <p:ext uri="{BB962C8B-B14F-4D97-AF65-F5344CB8AC3E}">
        <p14:creationId xmlns:p14="http://schemas.microsoft.com/office/powerpoint/2010/main" val="3708851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9483B-795E-13F6-A977-E80CCE141C38}"/>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53DC922-6F66-C4EF-B297-4FC4C7F64D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2B840206-8E9F-62C4-AE95-CF3CC13242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1F1CF374-777C-DB64-6F5E-5120BB563C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A684734-3519-4E0C-9A39-9DE3C7334928}" type="slidenum">
              <a:rPr lang="en-US" altLang="en-US" sz="1200" smtClean="0"/>
              <a:pPr/>
              <a:t>8</a:t>
            </a:fld>
            <a:endParaRPr lang="en-US" altLang="en-US" sz="1200"/>
          </a:p>
        </p:txBody>
      </p:sp>
    </p:spTree>
    <p:extLst>
      <p:ext uri="{BB962C8B-B14F-4D97-AF65-F5344CB8AC3E}">
        <p14:creationId xmlns:p14="http://schemas.microsoft.com/office/powerpoint/2010/main" val="22445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10</a:t>
            </a:fld>
            <a:endParaRPr lang="en-US" altLang="en-US" sz="1200"/>
          </a:p>
        </p:txBody>
      </p:sp>
    </p:spTree>
    <p:extLst>
      <p:ext uri="{BB962C8B-B14F-4D97-AF65-F5344CB8AC3E}">
        <p14:creationId xmlns:p14="http://schemas.microsoft.com/office/powerpoint/2010/main" val="2554035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2792-F038-A2DE-B412-8EBAB567E6DA}"/>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45137FC-6328-7829-6471-CA7BBDB50A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EBF200B-64F8-B740-A41C-EBC23F31DC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15065BB4-96B0-865C-0837-A6617F6138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11</a:t>
            </a:fld>
            <a:endParaRPr lang="en-US" altLang="en-US" sz="1200"/>
          </a:p>
        </p:txBody>
      </p:sp>
    </p:spTree>
    <p:extLst>
      <p:ext uri="{BB962C8B-B14F-4D97-AF65-F5344CB8AC3E}">
        <p14:creationId xmlns:p14="http://schemas.microsoft.com/office/powerpoint/2010/main" val="3835720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DF58-5D95-5292-02DB-06A66F833F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B8B822F-EB52-993D-369B-247F3D3AF5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80BA119-1A2A-D0DA-F0C9-522FA9A98A09}"/>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17/03/2025</a:t>
            </a:fld>
            <a:endParaRPr lang="en-GB"/>
          </a:p>
        </p:txBody>
      </p:sp>
      <p:sp>
        <p:nvSpPr>
          <p:cNvPr id="5" name="Footer Placeholder 4">
            <a:extLst>
              <a:ext uri="{FF2B5EF4-FFF2-40B4-BE49-F238E27FC236}">
                <a16:creationId xmlns:a16="http://schemas.microsoft.com/office/drawing/2014/main" id="{3F723714-52AE-AEB3-8690-C5A1561DFB6E}"/>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C4B98EA-FFA0-78EC-50D5-C2C2A1ECA040}"/>
              </a:ext>
            </a:extLst>
          </p:cNvPr>
          <p:cNvSpPr>
            <a:spLocks noGrp="1"/>
          </p:cNvSpPr>
          <p:nvPr>
            <p:ph type="sldNum" sz="quarter" idx="12"/>
          </p:nvPr>
        </p:nvSpPr>
        <p:spPr/>
        <p:txBody>
          <a:bodyPr/>
          <a:lstStyle/>
          <a:p>
            <a:fld id="{61B8B813-83D9-4C83-A4BE-48ECFE817E3E}" type="slidenum">
              <a:rPr lang="en-GB" smtClean="0"/>
              <a:t>‹#›</a:t>
            </a:fld>
            <a:endParaRPr lang="en-GB"/>
          </a:p>
        </p:txBody>
      </p:sp>
      <p:pic>
        <p:nvPicPr>
          <p:cNvPr id="8" name="Picture 7" descr="Text&#10;&#10;Description automatically generated">
            <a:extLst>
              <a:ext uri="{FF2B5EF4-FFF2-40B4-BE49-F238E27FC236}">
                <a16:creationId xmlns:a16="http://schemas.microsoft.com/office/drawing/2014/main" id="{66020E36-6529-F061-F30E-1102A6B09F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1350" y="168068"/>
            <a:ext cx="5105400" cy="954295"/>
          </a:xfrm>
          <a:prstGeom prst="rect">
            <a:avLst/>
          </a:prstGeom>
        </p:spPr>
      </p:pic>
    </p:spTree>
    <p:extLst>
      <p:ext uri="{BB962C8B-B14F-4D97-AF65-F5344CB8AC3E}">
        <p14:creationId xmlns:p14="http://schemas.microsoft.com/office/powerpoint/2010/main" val="102421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3651-059F-32AA-0474-F9D4DEBA37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CF5DD5-B0C3-97BE-FCC3-DEE9110794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D5F953-F38E-0C1D-FA36-F48CD9935C42}"/>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17/03/2025</a:t>
            </a:fld>
            <a:endParaRPr lang="en-GB"/>
          </a:p>
        </p:txBody>
      </p:sp>
      <p:sp>
        <p:nvSpPr>
          <p:cNvPr id="5" name="Footer Placeholder 4">
            <a:extLst>
              <a:ext uri="{FF2B5EF4-FFF2-40B4-BE49-F238E27FC236}">
                <a16:creationId xmlns:a16="http://schemas.microsoft.com/office/drawing/2014/main" id="{B2E58A82-EE1C-AAFA-B1F5-1996678B0EAD}"/>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01C3787-98D1-6F91-F8F9-347E5F61D6DF}"/>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392782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5A4307-4CD5-22D5-EC66-43B0FFD936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68B1A6-205C-D619-1241-D96D2B489D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B82E5F-FEB3-BBAF-5626-85F89F310490}"/>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17/03/2025</a:t>
            </a:fld>
            <a:endParaRPr lang="en-GB"/>
          </a:p>
        </p:txBody>
      </p:sp>
      <p:sp>
        <p:nvSpPr>
          <p:cNvPr id="5" name="Footer Placeholder 4">
            <a:extLst>
              <a:ext uri="{FF2B5EF4-FFF2-40B4-BE49-F238E27FC236}">
                <a16:creationId xmlns:a16="http://schemas.microsoft.com/office/drawing/2014/main" id="{1A2FBD19-822A-D146-8A9B-3F0B92C14963}"/>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C67723D-C58D-B4F4-E775-DE7CDF5F581E}"/>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879319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4DEA2-E98A-628B-7D74-E2BA7156AE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EA8613-7C4E-575C-0BCF-4F2871CC50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DD9D80-7B92-28DD-5B46-5BC9F5C339E2}"/>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17/03/2025</a:t>
            </a:fld>
            <a:endParaRPr lang="en-GB"/>
          </a:p>
        </p:txBody>
      </p:sp>
      <p:sp>
        <p:nvSpPr>
          <p:cNvPr id="5" name="Footer Placeholder 4">
            <a:extLst>
              <a:ext uri="{FF2B5EF4-FFF2-40B4-BE49-F238E27FC236}">
                <a16:creationId xmlns:a16="http://schemas.microsoft.com/office/drawing/2014/main" id="{59201785-6D2D-1C91-5BBB-F4365103EB09}"/>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3AF2D78-003A-33EE-3C6C-231DD33F1AAC}"/>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187615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94971-1404-DE82-7B7F-5F45C46D32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270F80-00D8-3E40-32B8-B07196533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304B7B-734C-8FF1-7658-684E7837213B}"/>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17/03/2025</a:t>
            </a:fld>
            <a:endParaRPr lang="en-GB"/>
          </a:p>
        </p:txBody>
      </p:sp>
      <p:sp>
        <p:nvSpPr>
          <p:cNvPr id="5" name="Footer Placeholder 4">
            <a:extLst>
              <a:ext uri="{FF2B5EF4-FFF2-40B4-BE49-F238E27FC236}">
                <a16:creationId xmlns:a16="http://schemas.microsoft.com/office/drawing/2014/main" id="{DA974E9F-6C94-3F96-54A2-5A20A77B0F82}"/>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0FF9F90-18A1-E939-3A89-D4F80023F20A}"/>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61374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F3C8-F8E4-C0CC-CBC8-5B5404290B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79A101-871C-55FB-C221-30A28210AB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9CD685-314E-DCE2-5017-AD64F977BA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EF74DC-13EF-6E1C-52C7-D1EADC0F04DC}"/>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17/03/2025</a:t>
            </a:fld>
            <a:endParaRPr lang="en-GB"/>
          </a:p>
        </p:txBody>
      </p:sp>
      <p:sp>
        <p:nvSpPr>
          <p:cNvPr id="6" name="Footer Placeholder 5">
            <a:extLst>
              <a:ext uri="{FF2B5EF4-FFF2-40B4-BE49-F238E27FC236}">
                <a16:creationId xmlns:a16="http://schemas.microsoft.com/office/drawing/2014/main" id="{50B37B50-B7E7-E970-D9F0-3569C69E8C8F}"/>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47256E0-0BEA-ECF8-7D67-9705966F5727}"/>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70982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77D0-1255-FF4C-EA79-3C1CEF2D8D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629DE9-8AB6-2F8B-158D-B55C375F13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727874-CB31-61CA-6F96-6DA54BA224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ED518D-AA17-33FD-5D6B-1F8E591692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35991E-AD98-FE39-C65A-B95A1AAD61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AB1B82-19B9-CA3A-4766-168ED09DDE8F}"/>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17/03/2025</a:t>
            </a:fld>
            <a:endParaRPr lang="en-GB"/>
          </a:p>
        </p:txBody>
      </p:sp>
      <p:sp>
        <p:nvSpPr>
          <p:cNvPr id="8" name="Footer Placeholder 7">
            <a:extLst>
              <a:ext uri="{FF2B5EF4-FFF2-40B4-BE49-F238E27FC236}">
                <a16:creationId xmlns:a16="http://schemas.microsoft.com/office/drawing/2014/main" id="{1D5D3E9F-284C-F07A-E8AA-E46A4E545035}"/>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502E679-5E6F-516B-1E33-1B8833C445CD}"/>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18880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A09C-4736-4245-21B9-C348587647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70286A-3684-5869-12C9-BC12E56D33E9}"/>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17/03/2025</a:t>
            </a:fld>
            <a:endParaRPr lang="en-GB"/>
          </a:p>
        </p:txBody>
      </p:sp>
      <p:sp>
        <p:nvSpPr>
          <p:cNvPr id="4" name="Footer Placeholder 3">
            <a:extLst>
              <a:ext uri="{FF2B5EF4-FFF2-40B4-BE49-F238E27FC236}">
                <a16:creationId xmlns:a16="http://schemas.microsoft.com/office/drawing/2014/main" id="{EDFB6713-0D4B-0FF5-02A0-C39654DB0E5E}"/>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69AEAE42-BD76-4C8E-52DD-20D7EB78CFC8}"/>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403538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963BE0-FDB6-F284-097B-A1A0711947AB}"/>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17/03/2025</a:t>
            </a:fld>
            <a:endParaRPr lang="en-GB"/>
          </a:p>
        </p:txBody>
      </p:sp>
      <p:sp>
        <p:nvSpPr>
          <p:cNvPr id="3" name="Footer Placeholder 2">
            <a:extLst>
              <a:ext uri="{FF2B5EF4-FFF2-40B4-BE49-F238E27FC236}">
                <a16:creationId xmlns:a16="http://schemas.microsoft.com/office/drawing/2014/main" id="{F5416758-EC13-A54A-D976-E638B01C2243}"/>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70EE6C23-C22C-BA2C-655C-7F32746A3E30}"/>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171441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A72D2-0DE6-D3D4-1FCD-CEF5FB46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84BAA-4DAF-84C3-30B2-51E5E1C141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185101-3851-01B8-B80B-665842E22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BF17E-4D4E-4363-6482-9761F0CA6A26}"/>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17/03/2025</a:t>
            </a:fld>
            <a:endParaRPr lang="en-GB"/>
          </a:p>
        </p:txBody>
      </p:sp>
      <p:sp>
        <p:nvSpPr>
          <p:cNvPr id="6" name="Footer Placeholder 5">
            <a:extLst>
              <a:ext uri="{FF2B5EF4-FFF2-40B4-BE49-F238E27FC236}">
                <a16:creationId xmlns:a16="http://schemas.microsoft.com/office/drawing/2014/main" id="{4651890C-84B0-0F81-0047-840970F6B286}"/>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697A1CF-5EBE-EED2-7A76-CAB1083443DE}"/>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31478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C0C1-6E34-0863-558C-7F5067C061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EFD4940-ECB6-DA54-DB94-2A72D19081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647796-A236-4868-552D-1D3550A47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4EBBE8-4EBE-7B88-014A-5A524BF876A3}"/>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17/03/2025</a:t>
            </a:fld>
            <a:endParaRPr lang="en-GB"/>
          </a:p>
        </p:txBody>
      </p:sp>
      <p:sp>
        <p:nvSpPr>
          <p:cNvPr id="6" name="Footer Placeholder 5">
            <a:extLst>
              <a:ext uri="{FF2B5EF4-FFF2-40B4-BE49-F238E27FC236}">
                <a16:creationId xmlns:a16="http://schemas.microsoft.com/office/drawing/2014/main" id="{09BEFA7C-0D0A-5337-D2CD-A531926D90B1}"/>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9C92412-FEAE-72A2-E96F-F5FC671A47ED}"/>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66071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C17440-B9A9-5F6E-C262-993957C0F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A768F2-E138-37D0-7E88-B19DC2CB6A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1C67-9EC1-24AF-B373-1F4A0602F8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C838B-89AD-4059-B060-D0C6E6E3FE96}" type="datetimeFigureOut">
              <a:rPr lang="en-GB" smtClean="0"/>
              <a:t>17/03/2025</a:t>
            </a:fld>
            <a:endParaRPr lang="en-GB"/>
          </a:p>
        </p:txBody>
      </p:sp>
      <p:sp>
        <p:nvSpPr>
          <p:cNvPr id="5" name="Footer Placeholder 4">
            <a:extLst>
              <a:ext uri="{FF2B5EF4-FFF2-40B4-BE49-F238E27FC236}">
                <a16:creationId xmlns:a16="http://schemas.microsoft.com/office/drawing/2014/main" id="{8AB407A9-9AC6-A3BF-BCFF-BFC6CBBED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A6BCF20-70A7-EF7E-F35C-D3EF94EE2E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8B813-83D9-4C83-A4BE-48ECFE817E3E}" type="slidenum">
              <a:rPr lang="en-GB" smtClean="0"/>
              <a:t>‹#›</a:t>
            </a:fld>
            <a:endParaRPr lang="en-GB"/>
          </a:p>
        </p:txBody>
      </p:sp>
      <p:sp>
        <p:nvSpPr>
          <p:cNvPr id="7" name="Rectangle 6">
            <a:extLst>
              <a:ext uri="{FF2B5EF4-FFF2-40B4-BE49-F238E27FC236}">
                <a16:creationId xmlns:a16="http://schemas.microsoft.com/office/drawing/2014/main" id="{B2708E04-911A-7739-6BB3-0A0559DBD144}"/>
              </a:ext>
            </a:extLst>
          </p:cNvPr>
          <p:cNvSpPr/>
          <p:nvPr userDrawn="1"/>
        </p:nvSpPr>
        <p:spPr>
          <a:xfrm>
            <a:off x="0" y="6133306"/>
            <a:ext cx="12192000" cy="366713"/>
          </a:xfrm>
          <a:prstGeom prst="rect">
            <a:avLst/>
          </a:prstGeom>
          <a:solidFill>
            <a:srgbClr val="094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9AED681D-82E1-69A2-5E70-F1F146BD83BA}"/>
              </a:ext>
            </a:extLst>
          </p:cNvPr>
          <p:cNvSpPr/>
          <p:nvPr userDrawn="1"/>
        </p:nvSpPr>
        <p:spPr>
          <a:xfrm>
            <a:off x="190500" y="5861050"/>
            <a:ext cx="971550" cy="923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Logo&#10;&#10;Description automatically generated">
            <a:extLst>
              <a:ext uri="{FF2B5EF4-FFF2-40B4-BE49-F238E27FC236}">
                <a16:creationId xmlns:a16="http://schemas.microsoft.com/office/drawing/2014/main" id="{28CB3137-56A9-F826-B575-8DE427E2287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5858" y="5764213"/>
            <a:ext cx="907256" cy="907256"/>
          </a:xfrm>
          <a:prstGeom prst="rect">
            <a:avLst/>
          </a:prstGeom>
        </p:spPr>
      </p:pic>
    </p:spTree>
    <p:extLst>
      <p:ext uri="{BB962C8B-B14F-4D97-AF65-F5344CB8AC3E}">
        <p14:creationId xmlns:p14="http://schemas.microsoft.com/office/powerpoint/2010/main" val="3389281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venir Next LT Pro Demi" panose="020B07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27073043-3D8B-798D-1E89-7BA2CB85F2B6}"/>
              </a:ext>
            </a:extLst>
          </p:cNvPr>
          <p:cNvSpPr>
            <a:spLocks noGrp="1" noChangeArrowheads="1"/>
          </p:cNvSpPr>
          <p:nvPr>
            <p:ph type="subTitle" idx="1"/>
          </p:nvPr>
        </p:nvSpPr>
        <p:spPr>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gn="l"/>
            <a:endParaRPr lang="en-US" altLang="en-US" sz="3600" b="1" dirty="0">
              <a:latin typeface="Calibri" panose="020F0502020204030204" pitchFamily="34" charset="0"/>
            </a:endParaRPr>
          </a:p>
          <a:p>
            <a:pPr algn="l"/>
            <a:endParaRPr lang="en-US" altLang="en-US" sz="1400" b="1" dirty="0">
              <a:latin typeface="Calibri" panose="020F0502020204030204" pitchFamily="34" charset="0"/>
            </a:endParaRPr>
          </a:p>
        </p:txBody>
      </p:sp>
      <p:sp>
        <p:nvSpPr>
          <p:cNvPr id="3" name="TextBox 2">
            <a:extLst>
              <a:ext uri="{FF2B5EF4-FFF2-40B4-BE49-F238E27FC236}">
                <a16:creationId xmlns:a16="http://schemas.microsoft.com/office/drawing/2014/main" id="{C60867C0-9045-6F88-743F-0055E64E979E}"/>
              </a:ext>
            </a:extLst>
          </p:cNvPr>
          <p:cNvSpPr txBox="1"/>
          <p:nvPr/>
        </p:nvSpPr>
        <p:spPr>
          <a:xfrm>
            <a:off x="983226" y="1917983"/>
            <a:ext cx="9684774" cy="2831544"/>
          </a:xfrm>
          <a:prstGeom prst="rect">
            <a:avLst/>
          </a:prstGeom>
          <a:noFill/>
        </p:spPr>
        <p:txBody>
          <a:bodyPr wrap="square">
            <a:spAutoFit/>
          </a:bodyPr>
          <a:lstStyle/>
          <a:p>
            <a:pPr algn="ctr"/>
            <a:r>
              <a:rPr lang="en-US" altLang="en-US" sz="4000" dirty="0"/>
              <a:t>Pharmaceutical Needs Assessment: </a:t>
            </a:r>
            <a:br>
              <a:rPr lang="en-US" altLang="en-US" sz="4000" dirty="0"/>
            </a:br>
            <a:r>
              <a:rPr lang="en-US" altLang="en-US" sz="4000" dirty="0"/>
              <a:t>Boscombe &amp; Poole East</a:t>
            </a:r>
            <a:br>
              <a:rPr lang="en-US" altLang="en-US" sz="4000" dirty="0"/>
            </a:br>
            <a:r>
              <a:rPr lang="en-US" altLang="en-US" sz="4000" dirty="0"/>
              <a:t>PNA Locality Profile</a:t>
            </a:r>
          </a:p>
          <a:p>
            <a:pPr algn="ctr"/>
            <a:r>
              <a:rPr lang="en-US" altLang="en-US" sz="4000" dirty="0"/>
              <a:t>March 2025</a:t>
            </a:r>
            <a:br>
              <a:rPr lang="en-US" altLang="en-US" sz="1800" dirty="0"/>
            </a:b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1064-5EF7-D1FD-68C0-1599067722BC}"/>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4" name="Picture 3">
            <a:extLst>
              <a:ext uri="{FF2B5EF4-FFF2-40B4-BE49-F238E27FC236}">
                <a16:creationId xmlns:a16="http://schemas.microsoft.com/office/drawing/2014/main" id="{5B019423-26DD-EBF6-74D4-A80F82CAB52B}"/>
              </a:ext>
            </a:extLst>
          </p:cNvPr>
          <p:cNvPicPr>
            <a:picLocks noChangeAspect="1"/>
          </p:cNvPicPr>
          <p:nvPr/>
        </p:nvPicPr>
        <p:blipFill>
          <a:blip r:embed="rId3"/>
          <a:stretch>
            <a:fillRect/>
          </a:stretch>
        </p:blipFill>
        <p:spPr>
          <a:xfrm>
            <a:off x="1698170" y="757596"/>
            <a:ext cx="9385161" cy="5356826"/>
          </a:xfrm>
          <a:prstGeom prst="rect">
            <a:avLst/>
          </a:prstGeom>
        </p:spPr>
      </p:pic>
    </p:spTree>
    <p:extLst>
      <p:ext uri="{BB962C8B-B14F-4D97-AF65-F5344CB8AC3E}">
        <p14:creationId xmlns:p14="http://schemas.microsoft.com/office/powerpoint/2010/main" val="2640358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95EE6-234D-53AC-A1EC-9E099A17EF8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A60E4D2-0063-3C56-F308-DD9A35705FEE}"/>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2" name="Picture 1">
            <a:extLst>
              <a:ext uri="{FF2B5EF4-FFF2-40B4-BE49-F238E27FC236}">
                <a16:creationId xmlns:a16="http://schemas.microsoft.com/office/drawing/2014/main" id="{DA3A6C93-E295-13BB-BD9D-B49F8EC354D0}"/>
              </a:ext>
            </a:extLst>
          </p:cNvPr>
          <p:cNvPicPr>
            <a:picLocks noChangeAspect="1"/>
          </p:cNvPicPr>
          <p:nvPr/>
        </p:nvPicPr>
        <p:blipFill>
          <a:blip r:embed="rId3"/>
          <a:stretch>
            <a:fillRect/>
          </a:stretch>
        </p:blipFill>
        <p:spPr>
          <a:xfrm>
            <a:off x="1406012" y="610112"/>
            <a:ext cx="9379975" cy="5353867"/>
          </a:xfrm>
          <a:prstGeom prst="rect">
            <a:avLst/>
          </a:prstGeom>
        </p:spPr>
      </p:pic>
    </p:spTree>
    <p:extLst>
      <p:ext uri="{BB962C8B-B14F-4D97-AF65-F5344CB8AC3E}">
        <p14:creationId xmlns:p14="http://schemas.microsoft.com/office/powerpoint/2010/main" val="1068252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D744774-CFFC-5984-8B26-8B9B94A398C1}"/>
              </a:ext>
            </a:extLst>
          </p:cNvPr>
          <p:cNvSpPr txBox="1">
            <a:spLocks/>
          </p:cNvSpPr>
          <p:nvPr/>
        </p:nvSpPr>
        <p:spPr bwMode="auto">
          <a:xfrm>
            <a:off x="611188" y="1213360"/>
            <a:ext cx="7772400" cy="4032250"/>
          </a:xfrm>
          <a:prstGeom prst="rect">
            <a:avLst/>
          </a:prstGeom>
          <a:noFill/>
          <a:ln>
            <a:noFill/>
          </a:ln>
        </p:spPr>
        <p:txBody>
          <a:bodyPr/>
          <a:ls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To understand any increases in demand for services based on planned housing developments, planning applications with consent to build to 2029 in BCP and Dorset have been analysed. Postcodes (or the nearest existing postcode to the development site) have been matched to Wards and then to PNA Locality. </a:t>
            </a:r>
          </a:p>
          <a:p>
            <a:pPr>
              <a:defRPr/>
            </a:pPr>
            <a:endPar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This gives a realistic picture of housing growth within the Neighbourhood. The net level of development for this PNA Locality is approximately 2,109 dwellings. This is about 44% of the total net housing development for BCP. </a:t>
            </a:r>
          </a:p>
          <a:p>
            <a:pPr>
              <a:defRPr/>
            </a:pPr>
            <a:endPar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In this PNA locality the development will predominantly be seen in the Bournemouth Central area (1,701) particularly Holdenhurst Road  and Exeter Road. There is also notable development in Westbourne &amp; West Cliff (298) especially around Princess Road &amp; Prince of Wales Road.</a:t>
            </a:r>
          </a:p>
          <a:p>
            <a:pPr>
              <a:defRPr/>
            </a:pPr>
            <a:endParaRPr lang="en-GB" sz="1200" kern="1400" dirty="0">
              <a:solidFill>
                <a:srgbClr val="000000"/>
              </a:solidFill>
              <a:latin typeface="+mn-lt"/>
              <a:ea typeface="Times New Roman" panose="02020603050405020304" pitchFamily="18" charset="0"/>
            </a:endParaRPr>
          </a:p>
        </p:txBody>
      </p:sp>
      <p:sp>
        <p:nvSpPr>
          <p:cNvPr id="4" name="Title 1">
            <a:extLst>
              <a:ext uri="{FF2B5EF4-FFF2-40B4-BE49-F238E27FC236}">
                <a16:creationId xmlns:a16="http://schemas.microsoft.com/office/drawing/2014/main" id="{D39C9BA4-7286-357D-D58F-7217349D54E1}"/>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Housing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6A5607-BEEC-8739-955C-427117F6753C}"/>
              </a:ext>
            </a:extLst>
          </p:cNvPr>
          <p:cNvSpPr>
            <a:spLocks noGrp="1"/>
          </p:cNvSpPr>
          <p:nvPr>
            <p:ph idx="1"/>
          </p:nvPr>
        </p:nvSpPr>
        <p:spPr>
          <a:xfrm>
            <a:off x="611188" y="1251924"/>
            <a:ext cx="4062731" cy="4032250"/>
          </a:xfrm>
        </p:spPr>
        <p:txBody>
          <a:bodyPr>
            <a:normAutofit fontScale="92500" lnSpcReduction="20000"/>
          </a:bodyPr>
          <a:lstStyle/>
          <a:p>
            <a:pPr marL="0" indent="0">
              <a:lnSpc>
                <a:spcPct val="115000"/>
              </a:lnSpc>
              <a:spcAft>
                <a:spcPts val="800"/>
              </a:spcAft>
              <a:buNone/>
            </a:pPr>
            <a:r>
              <a:rPr lang="en-GB" sz="1600" kern="100" dirty="0">
                <a:effectLst/>
                <a:latin typeface="Arial" panose="020B0604020202020204" pitchFamily="34" charset="0"/>
                <a:ea typeface="Aptos" panose="020B0004020202020204" pitchFamily="34" charset="0"/>
                <a:cs typeface="Arial" panose="020B0604020202020204" pitchFamily="34" charset="0"/>
              </a:rPr>
              <a:t>There are 11 lower super output areas (LSOAs) in this PNA Locality that are in the most deprived national quintile. </a:t>
            </a:r>
          </a:p>
          <a:p>
            <a:pPr marL="0" indent="0">
              <a:lnSpc>
                <a:spcPct val="115000"/>
              </a:lnSpc>
              <a:spcAft>
                <a:spcPts val="800"/>
              </a:spcAft>
              <a:buNone/>
            </a:pPr>
            <a:r>
              <a:rPr lang="en-GB" sz="1600" kern="100" dirty="0">
                <a:effectLst/>
                <a:latin typeface="Arial" panose="020B0604020202020204" pitchFamily="34" charset="0"/>
                <a:ea typeface="Aptos" panose="020B0004020202020204" pitchFamily="34" charset="0"/>
                <a:cs typeface="Arial" panose="020B0604020202020204" pitchFamily="34" charset="0"/>
              </a:rPr>
              <a:t>The highest levels of deprivation are found around Townsend, Boscombe, East Cliff &amp; </a:t>
            </a:r>
            <a:r>
              <a:rPr lang="en-GB" sz="1600" kern="100" dirty="0" err="1">
                <a:effectLst/>
                <a:latin typeface="Arial" panose="020B0604020202020204" pitchFamily="34" charset="0"/>
                <a:ea typeface="Aptos" panose="020B0004020202020204" pitchFamily="34" charset="0"/>
                <a:cs typeface="Arial" panose="020B0604020202020204" pitchFamily="34" charset="0"/>
              </a:rPr>
              <a:t>Springbourne</a:t>
            </a:r>
            <a:r>
              <a:rPr lang="en-GB" sz="1600" kern="100" dirty="0">
                <a:effectLst/>
                <a:latin typeface="Arial" panose="020B0604020202020204" pitchFamily="34" charset="0"/>
                <a:ea typeface="Aptos" panose="020B0004020202020204" pitchFamily="34" charset="0"/>
                <a:cs typeface="Arial" panose="020B0604020202020204" pitchFamily="34" charset="0"/>
              </a:rPr>
              <a:t> and around Central Bournemouth.</a:t>
            </a:r>
          </a:p>
          <a:p>
            <a:pPr marL="0" indent="0">
              <a:lnSpc>
                <a:spcPct val="115000"/>
              </a:lnSpc>
              <a:spcAft>
                <a:spcPts val="800"/>
              </a:spcAft>
              <a:buNone/>
            </a:pPr>
            <a:r>
              <a:rPr lang="en-GB" sz="1600" kern="100" dirty="0">
                <a:effectLst/>
                <a:latin typeface="Arial" panose="020B0604020202020204" pitchFamily="34" charset="0"/>
                <a:ea typeface="Aptos" panose="020B0004020202020204" pitchFamily="34" charset="0"/>
                <a:cs typeface="Arial" panose="020B0604020202020204" pitchFamily="34" charset="0"/>
              </a:rPr>
              <a:t>A further 18 LSOAs are amongst the worst 40% deprived.</a:t>
            </a:r>
          </a:p>
          <a:p>
            <a:pPr marL="0" indent="0">
              <a:lnSpc>
                <a:spcPct val="115000"/>
              </a:lnSpc>
              <a:spcAft>
                <a:spcPts val="800"/>
              </a:spcAft>
              <a:buNone/>
            </a:pPr>
            <a:r>
              <a:rPr lang="en-GB" sz="1600" kern="100" dirty="0">
                <a:effectLst/>
                <a:latin typeface="Arial" panose="020B0604020202020204" pitchFamily="34" charset="0"/>
                <a:ea typeface="Aptos" panose="020B0004020202020204" pitchFamily="34" charset="0"/>
                <a:cs typeface="Arial" panose="020B0604020202020204" pitchFamily="34" charset="0"/>
              </a:rPr>
              <a:t>37% of its population live in the 20% most deprived areas of Dorset.</a:t>
            </a:r>
          </a:p>
          <a:p>
            <a:pPr marL="0" indent="0">
              <a:lnSpc>
                <a:spcPct val="115000"/>
              </a:lnSpc>
              <a:spcAft>
                <a:spcPts val="800"/>
              </a:spcAft>
              <a:buNone/>
            </a:pPr>
            <a:r>
              <a:rPr lang="en-GB" sz="1600" kern="100" dirty="0">
                <a:effectLst/>
                <a:latin typeface="Arial" panose="020B0604020202020204" pitchFamily="34" charset="0"/>
                <a:ea typeface="Aptos" panose="020B0004020202020204" pitchFamily="34" charset="0"/>
                <a:cs typeface="Arial" panose="020B0604020202020204" pitchFamily="34" charset="0"/>
              </a:rPr>
              <a:t>25% of its residents live in the 20% most deprived areas of England.</a:t>
            </a:r>
          </a:p>
          <a:p>
            <a:pPr marL="0" indent="0">
              <a:defRPr/>
            </a:pPr>
            <a:endParaRPr lang="en-GB" sz="1100" dirty="0"/>
          </a:p>
          <a:p>
            <a:pPr marL="0" indent="0">
              <a:defRPr/>
            </a:pPr>
            <a:endParaRPr lang="en-GB" sz="1100" dirty="0"/>
          </a:p>
          <a:p>
            <a:pPr>
              <a:defRPr/>
            </a:pPr>
            <a:endParaRPr lang="en-GB" b="1" dirty="0"/>
          </a:p>
          <a:p>
            <a:pPr>
              <a:defRPr/>
            </a:pPr>
            <a:endParaRPr lang="en-GB" dirty="0"/>
          </a:p>
        </p:txBody>
      </p:sp>
      <p:sp>
        <p:nvSpPr>
          <p:cNvPr id="6" name="Title 1">
            <a:extLst>
              <a:ext uri="{FF2B5EF4-FFF2-40B4-BE49-F238E27FC236}">
                <a16:creationId xmlns:a16="http://schemas.microsoft.com/office/drawing/2014/main" id="{3DB7239F-42CE-A80D-AF57-679A7482121C}"/>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Deprivation</a:t>
            </a:r>
          </a:p>
        </p:txBody>
      </p:sp>
      <p:pic>
        <p:nvPicPr>
          <p:cNvPr id="4" name="Picture 3">
            <a:extLst>
              <a:ext uri="{FF2B5EF4-FFF2-40B4-BE49-F238E27FC236}">
                <a16:creationId xmlns:a16="http://schemas.microsoft.com/office/drawing/2014/main" id="{7FC1A577-D775-9648-103E-B127A464B99F}"/>
              </a:ext>
            </a:extLst>
          </p:cNvPr>
          <p:cNvPicPr>
            <a:picLocks noChangeAspect="1"/>
          </p:cNvPicPr>
          <p:nvPr/>
        </p:nvPicPr>
        <p:blipFill>
          <a:blip r:embed="rId3"/>
          <a:stretch>
            <a:fillRect/>
          </a:stretch>
        </p:blipFill>
        <p:spPr>
          <a:xfrm>
            <a:off x="4673919" y="1251924"/>
            <a:ext cx="7413051" cy="40322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D9B81E-F528-AA7D-AD12-C105D1590A7E}"/>
              </a:ext>
            </a:extLst>
          </p:cNvPr>
          <p:cNvSpPr txBox="1">
            <a:spLocks noChangeArrowheads="1"/>
          </p:cNvSpPr>
          <p:nvPr/>
        </p:nvSpPr>
        <p:spPr bwMode="auto">
          <a:xfrm>
            <a:off x="2201863" y="174625"/>
            <a:ext cx="7772400" cy="647700"/>
          </a:xfrm>
          <a:prstGeom prst="rect">
            <a:avLst/>
          </a:prstGeom>
          <a:noFill/>
          <a:ln>
            <a:noFill/>
          </a:ln>
        </p:spPr>
        <p:txBody>
          <a:bodyPr anchor="ctr"/>
          <a:lstStyle>
            <a:lvl1pPr algn="l" rtl="0" eaLnBrk="0" fontAlgn="base" hangingPunct="0">
              <a:spcBef>
                <a:spcPct val="0"/>
              </a:spcBef>
              <a:spcAft>
                <a:spcPct val="0"/>
              </a:spcAft>
              <a:tabLst>
                <a:tab pos="0" algn="l"/>
              </a:tabLst>
              <a:defRPr sz="3200">
                <a:solidFill>
                  <a:schemeClr val="tx1"/>
                </a:solidFill>
                <a:latin typeface="+mj-lt"/>
                <a:ea typeface="+mj-ea"/>
                <a:cs typeface="ＭＳ Ｐゴシック" charset="0"/>
              </a:defRPr>
            </a:lvl1pPr>
            <a:lvl2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200">
                <a:solidFill>
                  <a:schemeClr val="bg1"/>
                </a:solidFill>
                <a:latin typeface="Arial" charset="0"/>
                <a:ea typeface="ＭＳ Ｐゴシック" charset="0"/>
              </a:defRPr>
            </a:lvl6pPr>
            <a:lvl7pPr marL="914400" algn="l" rtl="0" eaLnBrk="0" fontAlgn="base" hangingPunct="0">
              <a:spcBef>
                <a:spcPct val="0"/>
              </a:spcBef>
              <a:spcAft>
                <a:spcPct val="0"/>
              </a:spcAft>
              <a:defRPr sz="3200">
                <a:solidFill>
                  <a:schemeClr val="bg1"/>
                </a:solidFill>
                <a:latin typeface="Arial" charset="0"/>
                <a:ea typeface="ＭＳ Ｐゴシック" charset="0"/>
              </a:defRPr>
            </a:lvl7pPr>
            <a:lvl8pPr marL="1371600" algn="l" rtl="0" eaLnBrk="0" fontAlgn="base" hangingPunct="0">
              <a:spcBef>
                <a:spcPct val="0"/>
              </a:spcBef>
              <a:spcAft>
                <a:spcPct val="0"/>
              </a:spcAft>
              <a:defRPr sz="3200">
                <a:solidFill>
                  <a:schemeClr val="bg1"/>
                </a:solidFill>
                <a:latin typeface="Arial" charset="0"/>
                <a:ea typeface="ＭＳ Ｐゴシック" charset="0"/>
              </a:defRPr>
            </a:lvl8pPr>
            <a:lvl9pPr marL="1828800" algn="l" rtl="0" eaLnBrk="0" fontAlgn="base" hangingPunct="0">
              <a:spcBef>
                <a:spcPct val="0"/>
              </a:spcBef>
              <a:spcAft>
                <a:spcPct val="0"/>
              </a:spcAft>
              <a:defRPr sz="3200">
                <a:solidFill>
                  <a:schemeClr val="bg1"/>
                </a:solidFill>
                <a:latin typeface="Arial" charset="0"/>
                <a:ea typeface="ＭＳ Ｐゴシック" charset="0"/>
              </a:defRPr>
            </a:lvl9pPr>
          </a:lstStyle>
          <a:p>
            <a:pPr>
              <a:defRPr/>
            </a:pPr>
            <a:endParaRPr lang="en-US" altLang="en-US" kern="0" dirty="0"/>
          </a:p>
        </p:txBody>
      </p:sp>
      <p:sp>
        <p:nvSpPr>
          <p:cNvPr id="2" name="Title 1">
            <a:extLst>
              <a:ext uri="{FF2B5EF4-FFF2-40B4-BE49-F238E27FC236}">
                <a16:creationId xmlns:a16="http://schemas.microsoft.com/office/drawing/2014/main" id="{4446FCCC-FC00-90FB-9BB3-4DD540DA4103}"/>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3" name="Picture 2">
            <a:extLst>
              <a:ext uri="{FF2B5EF4-FFF2-40B4-BE49-F238E27FC236}">
                <a16:creationId xmlns:a16="http://schemas.microsoft.com/office/drawing/2014/main" id="{C27151E5-CB1F-66B7-3D56-0B96C4E49553}"/>
              </a:ext>
            </a:extLst>
          </p:cNvPr>
          <p:cNvPicPr>
            <a:picLocks noChangeAspect="1"/>
          </p:cNvPicPr>
          <p:nvPr/>
        </p:nvPicPr>
        <p:blipFill>
          <a:blip r:embed="rId3"/>
          <a:stretch>
            <a:fillRect/>
          </a:stretch>
        </p:blipFill>
        <p:spPr>
          <a:xfrm>
            <a:off x="1464957" y="785711"/>
            <a:ext cx="9262085" cy="5286578"/>
          </a:xfrm>
          <a:prstGeom prst="rect">
            <a:avLst/>
          </a:prstGeom>
        </p:spPr>
      </p:pic>
    </p:spTree>
    <p:extLst>
      <p:ext uri="{BB962C8B-B14F-4D97-AF65-F5344CB8AC3E}">
        <p14:creationId xmlns:p14="http://schemas.microsoft.com/office/powerpoint/2010/main" val="340509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D9B81E-F528-AA7D-AD12-C105D1590A7E}"/>
              </a:ext>
            </a:extLst>
          </p:cNvPr>
          <p:cNvSpPr txBox="1">
            <a:spLocks noChangeArrowheads="1"/>
          </p:cNvSpPr>
          <p:nvPr/>
        </p:nvSpPr>
        <p:spPr bwMode="auto">
          <a:xfrm>
            <a:off x="2201863" y="174625"/>
            <a:ext cx="7772400" cy="647700"/>
          </a:xfrm>
          <a:prstGeom prst="rect">
            <a:avLst/>
          </a:prstGeom>
          <a:noFill/>
          <a:ln>
            <a:noFill/>
          </a:ln>
        </p:spPr>
        <p:txBody>
          <a:bodyPr anchor="ctr"/>
          <a:lstStyle>
            <a:lvl1pPr algn="l" rtl="0" eaLnBrk="0" fontAlgn="base" hangingPunct="0">
              <a:spcBef>
                <a:spcPct val="0"/>
              </a:spcBef>
              <a:spcAft>
                <a:spcPct val="0"/>
              </a:spcAft>
              <a:tabLst>
                <a:tab pos="0" algn="l"/>
              </a:tabLst>
              <a:defRPr sz="3200">
                <a:solidFill>
                  <a:schemeClr val="tx1"/>
                </a:solidFill>
                <a:latin typeface="+mj-lt"/>
                <a:ea typeface="+mj-ea"/>
                <a:cs typeface="ＭＳ Ｐゴシック" charset="0"/>
              </a:defRPr>
            </a:lvl1pPr>
            <a:lvl2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200">
                <a:solidFill>
                  <a:schemeClr val="bg1"/>
                </a:solidFill>
                <a:latin typeface="Arial" charset="0"/>
                <a:ea typeface="ＭＳ Ｐゴシック" charset="0"/>
              </a:defRPr>
            </a:lvl6pPr>
            <a:lvl7pPr marL="914400" algn="l" rtl="0" eaLnBrk="0" fontAlgn="base" hangingPunct="0">
              <a:spcBef>
                <a:spcPct val="0"/>
              </a:spcBef>
              <a:spcAft>
                <a:spcPct val="0"/>
              </a:spcAft>
              <a:defRPr sz="3200">
                <a:solidFill>
                  <a:schemeClr val="bg1"/>
                </a:solidFill>
                <a:latin typeface="Arial" charset="0"/>
                <a:ea typeface="ＭＳ Ｐゴシック" charset="0"/>
              </a:defRPr>
            </a:lvl7pPr>
            <a:lvl8pPr marL="1371600" algn="l" rtl="0" eaLnBrk="0" fontAlgn="base" hangingPunct="0">
              <a:spcBef>
                <a:spcPct val="0"/>
              </a:spcBef>
              <a:spcAft>
                <a:spcPct val="0"/>
              </a:spcAft>
              <a:defRPr sz="3200">
                <a:solidFill>
                  <a:schemeClr val="bg1"/>
                </a:solidFill>
                <a:latin typeface="Arial" charset="0"/>
                <a:ea typeface="ＭＳ Ｐゴシック" charset="0"/>
              </a:defRPr>
            </a:lvl8pPr>
            <a:lvl9pPr marL="1828800" algn="l" rtl="0" eaLnBrk="0" fontAlgn="base" hangingPunct="0">
              <a:spcBef>
                <a:spcPct val="0"/>
              </a:spcBef>
              <a:spcAft>
                <a:spcPct val="0"/>
              </a:spcAft>
              <a:defRPr sz="3200">
                <a:solidFill>
                  <a:schemeClr val="bg1"/>
                </a:solidFill>
                <a:latin typeface="Arial" charset="0"/>
                <a:ea typeface="ＭＳ Ｐゴシック" charset="0"/>
              </a:defRPr>
            </a:lvl9pPr>
          </a:lstStyle>
          <a:p>
            <a:pPr>
              <a:defRPr/>
            </a:pPr>
            <a:endParaRPr lang="en-US" altLang="en-US" kern="0" dirty="0"/>
          </a:p>
        </p:txBody>
      </p:sp>
      <p:sp>
        <p:nvSpPr>
          <p:cNvPr id="2" name="Title 1">
            <a:extLst>
              <a:ext uri="{FF2B5EF4-FFF2-40B4-BE49-F238E27FC236}">
                <a16:creationId xmlns:a16="http://schemas.microsoft.com/office/drawing/2014/main" id="{75931CC2-24EA-16E7-BD05-B9C81F8559B7}"/>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3" name="Picture 2">
            <a:extLst>
              <a:ext uri="{FF2B5EF4-FFF2-40B4-BE49-F238E27FC236}">
                <a16:creationId xmlns:a16="http://schemas.microsoft.com/office/drawing/2014/main" id="{F7E6F3B6-FADC-8DF3-22F7-717D030EFDFA}"/>
              </a:ext>
            </a:extLst>
          </p:cNvPr>
          <p:cNvPicPr>
            <a:picLocks noChangeAspect="1"/>
          </p:cNvPicPr>
          <p:nvPr/>
        </p:nvPicPr>
        <p:blipFill>
          <a:blip r:embed="rId3"/>
          <a:stretch>
            <a:fillRect/>
          </a:stretch>
        </p:blipFill>
        <p:spPr>
          <a:xfrm>
            <a:off x="1361718" y="726784"/>
            <a:ext cx="9468563" cy="5404431"/>
          </a:xfrm>
          <a:prstGeom prst="rect">
            <a:avLst/>
          </a:prstGeom>
        </p:spPr>
      </p:pic>
    </p:spTree>
    <p:extLst>
      <p:ext uri="{BB962C8B-B14F-4D97-AF65-F5344CB8AC3E}">
        <p14:creationId xmlns:p14="http://schemas.microsoft.com/office/powerpoint/2010/main" val="302776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11F60-69A2-4652-9F3D-CF2C043C4BB8}"/>
            </a:ext>
          </a:extLst>
        </p:cNvPr>
        <p:cNvGrpSpPr/>
        <p:nvPr/>
      </p:nvGrpSpPr>
      <p:grpSpPr>
        <a:xfrm>
          <a:off x="0" y="0"/>
          <a:ext cx="0" cy="0"/>
          <a:chOff x="0" y="0"/>
          <a:chExt cx="0" cy="0"/>
        </a:xfrm>
      </p:grpSpPr>
      <p:sp>
        <p:nvSpPr>
          <p:cNvPr id="27651" name="Content Placeholder 2">
            <a:extLst>
              <a:ext uri="{FF2B5EF4-FFF2-40B4-BE49-F238E27FC236}">
                <a16:creationId xmlns:a16="http://schemas.microsoft.com/office/drawing/2014/main" id="{D0D1869A-8C4F-757E-6F40-91AD5211AD81}"/>
              </a:ext>
            </a:extLst>
          </p:cNvPr>
          <p:cNvSpPr>
            <a:spLocks noGrp="1" noChangeArrowheads="1"/>
          </p:cNvSpPr>
          <p:nvPr>
            <p:ph idx="1"/>
          </p:nvPr>
        </p:nvSpPr>
        <p:spPr>
          <a:xfrm>
            <a:off x="580103" y="1573160"/>
            <a:ext cx="4363769" cy="2287093"/>
          </a:xfrm>
        </p:spPr>
        <p:txBody>
          <a:bodyPr>
            <a:noAutofit/>
          </a:bodyPr>
          <a:lstStyle/>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To understand the health needs and wider determinants of health in the PNA Locality, a national profiling tool has been used.  This compares local level data with the English average and highlights any areas that are significantly different. </a:t>
            </a:r>
          </a:p>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The overview chart visualises the data and for each indicator it highlights whether the value is lower or higher to national rates using a 99.8% confidence interval. </a:t>
            </a:r>
          </a:p>
        </p:txBody>
      </p:sp>
      <p:sp>
        <p:nvSpPr>
          <p:cNvPr id="5" name="Title 1">
            <a:extLst>
              <a:ext uri="{FF2B5EF4-FFF2-40B4-BE49-F238E27FC236}">
                <a16:creationId xmlns:a16="http://schemas.microsoft.com/office/drawing/2014/main" id="{103ECCF4-4550-F4DE-7D3E-BA1042CD1EE1}"/>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3" name="Picture 2" descr="A screenshot of a medical chart&#10;&#10;AI-generated content may be incorrect.">
            <a:extLst>
              <a:ext uri="{FF2B5EF4-FFF2-40B4-BE49-F238E27FC236}">
                <a16:creationId xmlns:a16="http://schemas.microsoft.com/office/drawing/2014/main" id="{6C2626B7-69DE-710B-59CC-9CE6CC3E3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720" y="722582"/>
            <a:ext cx="4673052" cy="5385609"/>
          </a:xfrm>
          <a:prstGeom prst="rect">
            <a:avLst/>
          </a:prstGeom>
        </p:spPr>
      </p:pic>
    </p:spTree>
    <p:extLst>
      <p:ext uri="{BB962C8B-B14F-4D97-AF65-F5344CB8AC3E}">
        <p14:creationId xmlns:p14="http://schemas.microsoft.com/office/powerpoint/2010/main" val="300415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a:extLst>
              <a:ext uri="{FF2B5EF4-FFF2-40B4-BE49-F238E27FC236}">
                <a16:creationId xmlns:a16="http://schemas.microsoft.com/office/drawing/2014/main" id="{CE79DDEA-A09C-2120-FE24-CB091495A51E}"/>
              </a:ext>
            </a:extLst>
          </p:cNvPr>
          <p:cNvSpPr>
            <a:spLocks noGrp="1" noChangeArrowheads="1"/>
          </p:cNvSpPr>
          <p:nvPr>
            <p:ph idx="1"/>
          </p:nvPr>
        </p:nvSpPr>
        <p:spPr>
          <a:xfrm>
            <a:off x="690255" y="1094031"/>
            <a:ext cx="3222984" cy="2927362"/>
          </a:xfrm>
        </p:spPr>
        <p:txBody>
          <a:bodyPr>
            <a:noAutofit/>
          </a:bodyPr>
          <a:lstStyle/>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Local Health provides evidence of inequalities within local areas aggregated to represent this PNA Locality. </a:t>
            </a:r>
          </a:p>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The spine chart to the right visualises the data and for each indicator it highlights whether the value is significantly different to national rates using a 95% confidence interval. </a:t>
            </a:r>
          </a:p>
        </p:txBody>
      </p:sp>
      <p:sp>
        <p:nvSpPr>
          <p:cNvPr id="4" name="Title 1">
            <a:extLst>
              <a:ext uri="{FF2B5EF4-FFF2-40B4-BE49-F238E27FC236}">
                <a16:creationId xmlns:a16="http://schemas.microsoft.com/office/drawing/2014/main" id="{D1A37AD3-DA40-57B3-FB7C-EEB32DE4232E}"/>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3" name="Picture 2" descr="A screenshot of a computer&#10;&#10;AI-generated content may be incorrect.">
            <a:extLst>
              <a:ext uri="{FF2B5EF4-FFF2-40B4-BE49-F238E27FC236}">
                <a16:creationId xmlns:a16="http://schemas.microsoft.com/office/drawing/2014/main" id="{89A3354E-52F4-8C97-40E7-001A08DAB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388" y="785720"/>
            <a:ext cx="7210690" cy="52865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3A426B-5ACE-6BD9-9B01-0E1CAB70AC31}"/>
              </a:ext>
            </a:extLst>
          </p:cNvPr>
          <p:cNvPicPr>
            <a:picLocks noChangeAspect="1"/>
          </p:cNvPicPr>
          <p:nvPr/>
        </p:nvPicPr>
        <p:blipFill>
          <a:blip r:embed="rId2"/>
          <a:stretch>
            <a:fillRect/>
          </a:stretch>
        </p:blipFill>
        <p:spPr>
          <a:xfrm>
            <a:off x="4770797" y="847872"/>
            <a:ext cx="7225581" cy="4090359"/>
          </a:xfrm>
          <a:prstGeom prst="rect">
            <a:avLst/>
          </a:prstGeom>
        </p:spPr>
      </p:pic>
      <p:sp>
        <p:nvSpPr>
          <p:cNvPr id="6146" name="Title 1">
            <a:extLst>
              <a:ext uri="{FF2B5EF4-FFF2-40B4-BE49-F238E27FC236}">
                <a16:creationId xmlns:a16="http://schemas.microsoft.com/office/drawing/2014/main" id="{8816B38F-C1EB-A3E4-5B41-10C79FA87567}"/>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Introduction </a:t>
            </a:r>
          </a:p>
        </p:txBody>
      </p:sp>
      <p:sp>
        <p:nvSpPr>
          <p:cNvPr id="2" name="Content Placeholder 2">
            <a:extLst>
              <a:ext uri="{FF2B5EF4-FFF2-40B4-BE49-F238E27FC236}">
                <a16:creationId xmlns:a16="http://schemas.microsoft.com/office/drawing/2014/main" id="{DC31B907-B51B-DA99-2115-7341B3B3B57D}"/>
              </a:ext>
            </a:extLst>
          </p:cNvPr>
          <p:cNvSpPr>
            <a:spLocks noGrp="1" noChangeArrowheads="1"/>
          </p:cNvSpPr>
          <p:nvPr>
            <p:ph idx="1"/>
          </p:nvPr>
        </p:nvSpPr>
        <p:spPr>
          <a:xfrm>
            <a:off x="611188" y="757596"/>
            <a:ext cx="4186954" cy="5252532"/>
          </a:xfrm>
        </p:spPr>
        <p:txBody>
          <a:bodyPr>
            <a:noAutofit/>
          </a:bodyPr>
          <a:lstStyle/>
          <a:p>
            <a:pPr marL="0" indent="0">
              <a:lnSpc>
                <a:spcPct val="10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Boscombe and Poole East has no gaps and is in BCP Council. It is largely urban and has higher levels of deprivation with 11 areas amongst the 20% most deprived in England. Housing growth will be seen predominantly in Bournemouth Central provided these developments are completed.  </a:t>
            </a:r>
          </a:p>
          <a:p>
            <a:pPr marL="0" indent="0">
              <a:lnSpc>
                <a:spcPct val="10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An analysis of health and the wider determinants of health highlights poor outcomes for income deprivation, child poverty, older people in poverty, overcrowded housing, emergency hospital admissions for coronary heart disease, stroke, heart attack, COPD and hip fractures, incidence of breast cancer, hospital stays for self-harm, alcohol related harm, deaths from causes considered preventable and self-reported limiting long term illness.</a:t>
            </a:r>
          </a:p>
          <a:p>
            <a:pPr marL="0" indent="0">
              <a:lnSpc>
                <a:spcPct val="10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There are currently 15 pharmacies within the local area as of January 2025. The following headings have been used to describe </a:t>
            </a:r>
            <a:r>
              <a:rPr lang="en-GB" altLang="en-US" sz="1200">
                <a:latin typeface="Arial" panose="020B0604020202020204" pitchFamily="34" charset="0"/>
                <a:ea typeface="Calibri" panose="020F0502020204030204" pitchFamily="34" charset="0"/>
                <a:cs typeface="Arial" panose="020B0604020202020204" pitchFamily="34" charset="0"/>
              </a:rPr>
              <a:t>the locality </a:t>
            </a:r>
            <a:r>
              <a:rPr lang="en-GB" altLang="en-US" sz="1200" dirty="0">
                <a:latin typeface="Arial" panose="020B0604020202020204" pitchFamily="34" charset="0"/>
                <a:ea typeface="Calibri" panose="020F0502020204030204" pitchFamily="34" charset="0"/>
                <a:cs typeface="Arial" panose="020B0604020202020204" pitchFamily="34" charset="0"/>
              </a:rPr>
              <a:t>in more detail:</a:t>
            </a:r>
          </a:p>
          <a:p>
            <a:pPr marL="0" indent="0">
              <a:lnSpc>
                <a:spcPct val="10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Number of pharmacies, openings hours &amp; services</a:t>
            </a:r>
          </a:p>
          <a:p>
            <a:pPr marL="0" indent="0">
              <a:lnSpc>
                <a:spcPct val="10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Demographics</a:t>
            </a:r>
          </a:p>
          <a:p>
            <a:pPr marL="0" indent="0">
              <a:lnSpc>
                <a:spcPct val="10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Housing</a:t>
            </a:r>
          </a:p>
          <a:p>
            <a:pPr marL="0" indent="0">
              <a:lnSpc>
                <a:spcPct val="10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Deprivation</a:t>
            </a:r>
          </a:p>
          <a:p>
            <a:pPr marL="0" indent="0">
              <a:lnSpc>
                <a:spcPct val="100000"/>
              </a:lnSpc>
              <a:buNone/>
              <a:defRPr/>
            </a:pPr>
            <a:r>
              <a:rPr lang="en-GB" altLang="en-US" sz="1200" dirty="0">
                <a:latin typeface="Arial" panose="020B0604020202020204" pitchFamily="34" charset="0"/>
                <a:ea typeface="Calibri" panose="020F0502020204030204" pitchFamily="34" charset="0"/>
                <a:cs typeface="Arial" panose="020B0604020202020204" pitchFamily="34" charset="0"/>
              </a:rPr>
              <a:t>Health and Wider Determinants</a:t>
            </a:r>
          </a:p>
          <a:p>
            <a:pPr marL="171450" indent="-171450">
              <a:buFont typeface="Arial" panose="020B0604020202020204" pitchFamily="34" charset="0"/>
              <a:buChar char="•"/>
              <a:defRPr/>
            </a:pPr>
            <a:endParaRPr lang="en-GB" altLang="en-US" sz="2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en-GB" altLang="en-US" sz="1100" dirty="0"/>
          </a:p>
          <a:p>
            <a:pPr>
              <a:defRPr/>
            </a:pPr>
            <a:endParaRPr lang="en-GB" altLang="en-US" dirty="0"/>
          </a:p>
          <a:p>
            <a:pPr>
              <a:defRPr/>
            </a:pPr>
            <a:endParaRPr lang="en-GB" altLang="en-US" dirty="0"/>
          </a:p>
        </p:txBody>
      </p:sp>
      <p:grpSp>
        <p:nvGrpSpPr>
          <p:cNvPr id="14" name="Group 13">
            <a:extLst>
              <a:ext uri="{FF2B5EF4-FFF2-40B4-BE49-F238E27FC236}">
                <a16:creationId xmlns:a16="http://schemas.microsoft.com/office/drawing/2014/main" id="{CF02DD2F-F81B-79E4-B52F-04F14F8CEBF5}"/>
              </a:ext>
            </a:extLst>
          </p:cNvPr>
          <p:cNvGrpSpPr/>
          <p:nvPr/>
        </p:nvGrpSpPr>
        <p:grpSpPr>
          <a:xfrm>
            <a:off x="9919124" y="3731854"/>
            <a:ext cx="1963778" cy="1931527"/>
            <a:chOff x="4262181" y="604443"/>
            <a:chExt cx="4377701" cy="5649113"/>
          </a:xfrm>
        </p:grpSpPr>
        <p:pic>
          <p:nvPicPr>
            <p:cNvPr id="11" name="Picture 10" descr="A screenshot of a phone&#10;&#10;AI-generated content may be incorrect.">
              <a:extLst>
                <a:ext uri="{FF2B5EF4-FFF2-40B4-BE49-F238E27FC236}">
                  <a16:creationId xmlns:a16="http://schemas.microsoft.com/office/drawing/2014/main" id="{BE089FE6-54B4-1534-0368-480F7AF42A87}"/>
                </a:ext>
              </a:extLst>
            </p:cNvPr>
            <p:cNvPicPr>
              <a:picLocks noChangeAspect="1"/>
            </p:cNvPicPr>
            <p:nvPr/>
          </p:nvPicPr>
          <p:blipFill>
            <a:blip r:embed="rId3">
              <a:alphaModFix amt="79000"/>
              <a:extLst>
                <a:ext uri="{28A0092B-C50C-407E-A947-70E740481C1C}">
                  <a14:useLocalDpi xmlns:a14="http://schemas.microsoft.com/office/drawing/2010/main" val="0"/>
                </a:ext>
              </a:extLst>
            </a:blip>
            <a:stretch>
              <a:fillRect/>
            </a:stretch>
          </p:blipFill>
          <p:spPr>
            <a:xfrm>
              <a:off x="4262181" y="604443"/>
              <a:ext cx="3667637" cy="5649113"/>
            </a:xfrm>
            <a:prstGeom prst="rect">
              <a:avLst/>
            </a:prstGeom>
          </p:spPr>
        </p:pic>
        <p:pic>
          <p:nvPicPr>
            <p:cNvPr id="13" name="Picture 12" descr="A screenshot of a phone&#10;&#10;AI-generated content may be incorrect.">
              <a:extLst>
                <a:ext uri="{FF2B5EF4-FFF2-40B4-BE49-F238E27FC236}">
                  <a16:creationId xmlns:a16="http://schemas.microsoft.com/office/drawing/2014/main" id="{FE9FE779-6B42-4D89-0090-627BEBA7D4D4}"/>
                </a:ext>
              </a:extLst>
            </p:cNvPr>
            <p:cNvPicPr>
              <a:picLocks noChangeAspect="1"/>
            </p:cNvPicPr>
            <p:nvPr/>
          </p:nvPicPr>
          <p:blipFill>
            <a:blip r:embed="rId4">
              <a:alphaModFix amt="79000"/>
              <a:extLst>
                <a:ext uri="{28A0092B-C50C-407E-A947-70E740481C1C}">
                  <a14:useLocalDpi xmlns:a14="http://schemas.microsoft.com/office/drawing/2010/main" val="0"/>
                </a:ext>
              </a:extLst>
            </a:blip>
            <a:stretch>
              <a:fillRect/>
            </a:stretch>
          </p:blipFill>
          <p:spPr>
            <a:xfrm>
              <a:off x="7868249" y="604443"/>
              <a:ext cx="771633" cy="5649113"/>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B1F34-5B39-FB24-BD21-012AA1D0E218}"/>
            </a:ext>
          </a:extLst>
        </p:cNvPr>
        <p:cNvGrpSpPr/>
        <p:nvPr/>
      </p:nvGrpSpPr>
      <p:grpSpPr>
        <a:xfrm>
          <a:off x="0" y="0"/>
          <a:ext cx="0" cy="0"/>
          <a:chOff x="0" y="0"/>
          <a:chExt cx="0" cy="0"/>
        </a:xfrm>
      </p:grpSpPr>
      <p:sp>
        <p:nvSpPr>
          <p:cNvPr id="21507" name="TextBox 5">
            <a:extLst>
              <a:ext uri="{FF2B5EF4-FFF2-40B4-BE49-F238E27FC236}">
                <a16:creationId xmlns:a16="http://schemas.microsoft.com/office/drawing/2014/main" id="{D39FD14A-A206-3F52-DA03-7AFE5E6F4BF4}"/>
              </a:ext>
            </a:extLst>
          </p:cNvPr>
          <p:cNvSpPr txBox="1">
            <a:spLocks noChangeArrowheads="1"/>
          </p:cNvSpPr>
          <p:nvPr/>
        </p:nvSpPr>
        <p:spPr bwMode="auto">
          <a:xfrm>
            <a:off x="451669" y="757596"/>
            <a:ext cx="10766938" cy="6697603"/>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As of January 2025, there are 15 pharmacies in Boscombe Group &amp; Poole East and Bournemouth Group PNA locality. There are no practices or branches of practices with dispensing doctors providing drugs and appliances to their own patients.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Of the 15 pharmacies, there are: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13 providing Pharmacy First services.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Seven independent pharmacies.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Eight pharmacies owned by national pharmacy chains: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Three by Boots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Two by Day Lewis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by Asda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by Kamsons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by Superdrug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14 pharmacies with 40-hour contracts and one pharmacy with 72-hour contracts. The 72-hour pharmacy is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Poole Bay Pharmacy, Westbourne Medical Centre, Milburn Road, Westbourne, Bournemouth.</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distance-selling pharmacies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pharmacies with local pharmaceutical services contracts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dispensing appliance contractor (DAC).</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B748B699-0507-50CD-10B9-653ADCD153E8}"/>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Pharmacies </a:t>
            </a:r>
          </a:p>
        </p:txBody>
      </p:sp>
    </p:spTree>
    <p:extLst>
      <p:ext uri="{BB962C8B-B14F-4D97-AF65-F5344CB8AC3E}">
        <p14:creationId xmlns:p14="http://schemas.microsoft.com/office/powerpoint/2010/main" val="262989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3F882-CDDF-8F55-CF4C-A2EB8B98B971}"/>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2C639FB7-B050-C5E9-6B59-F2D9AF8D1A4C}"/>
              </a:ext>
            </a:extLst>
          </p:cNvPr>
          <p:cNvSpPr>
            <a:spLocks noChangeArrowheads="1"/>
          </p:cNvSpPr>
          <p:nvPr/>
        </p:nvSpPr>
        <p:spPr bwMode="auto">
          <a:xfrm>
            <a:off x="670481" y="915814"/>
            <a:ext cx="1085103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latin typeface="Arial" panose="020B0604020202020204" pitchFamily="34" charset="0"/>
                <a:ea typeface="Calibri" panose="020F0502020204030204" pitchFamily="34" charset="0"/>
                <a:cs typeface="Arial" panose="020B0604020202020204" pitchFamily="34" charset="0"/>
              </a:rPr>
              <a:t>The t</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able below shows the provision in </a:t>
            </a:r>
            <a:r>
              <a:rPr lang="en-US" altLang="en-US" sz="1400" dirty="0">
                <a:latin typeface="Arial" panose="020B0604020202020204" pitchFamily="34" charset="0"/>
                <a:ea typeface="Calibri" panose="020F0502020204030204" pitchFamily="34" charset="0"/>
                <a:cs typeface="Arial" panose="020B0604020202020204" pitchFamily="34" charset="0"/>
              </a:rPr>
              <a:t>Boscombe &amp; Poole East PNA locality</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since the last PNA was published. There is no national expectation or standard on the ratio of pharmacies to population. These ratios do not consider the size and staffing of pharmacies which will determine the size of the population they are able to serve.</a:t>
            </a:r>
            <a:endParaRPr kumimoji="0" lang="en-GB"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Number and rate of pharmacies and items dispensed in Kinson and Wallisdown Group &amp; Mid Bournemouth Group PNA Locality, 2021/22 - 2024/25 (8 months).</a:t>
            </a:r>
          </a:p>
        </p:txBody>
      </p:sp>
      <p:sp>
        <p:nvSpPr>
          <p:cNvPr id="6" name="Rectangle 1">
            <a:extLst>
              <a:ext uri="{FF2B5EF4-FFF2-40B4-BE49-F238E27FC236}">
                <a16:creationId xmlns:a16="http://schemas.microsoft.com/office/drawing/2014/main" id="{AD39A0D2-474C-2943-20A0-F2BBC786F1F8}"/>
              </a:ext>
            </a:extLst>
          </p:cNvPr>
          <p:cNvSpPr>
            <a:spLocks noChangeArrowheads="1"/>
          </p:cNvSpPr>
          <p:nvPr/>
        </p:nvSpPr>
        <p:spPr bwMode="auto">
          <a:xfrm>
            <a:off x="576212" y="4744939"/>
            <a:ext cx="108510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panose="020B0604020202020204" pitchFamily="34" charset="0"/>
                <a:ea typeface="Cambria" panose="02040503050406030204" pitchFamily="18" charset="0"/>
                <a:cs typeface="Arial" panose="020B0604020202020204" pitchFamily="34" charset="0"/>
              </a:rPr>
              <a:t>Source: NHS Business Services Authority</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panose="020B0604020202020204" pitchFamily="34" charset="0"/>
                <a:ea typeface="Cambria" panose="02040503050406030204" pitchFamily="18" charset="0"/>
                <a:cs typeface="Arial" panose="020B0604020202020204" pitchFamily="34" charset="0"/>
              </a:rPr>
              <a:t>Notes: Populations for locality and local authority are based on ONS mid-year population estimates. The population for each financial year is taken as the mid-year estimate for the first of the two years that make up the financial year. For example, for 2021/22 the population is taken as the mid-year estimate for 2021. If that year is not yet available, the latest available year is used.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2A8365BF-8CEA-4817-7EDB-0D9496365C92}"/>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Pharmacies </a:t>
            </a:r>
          </a:p>
        </p:txBody>
      </p:sp>
      <p:graphicFrame>
        <p:nvGraphicFramePr>
          <p:cNvPr id="4" name="Table 3">
            <a:extLst>
              <a:ext uri="{FF2B5EF4-FFF2-40B4-BE49-F238E27FC236}">
                <a16:creationId xmlns:a16="http://schemas.microsoft.com/office/drawing/2014/main" id="{21A7BD84-2C36-29E9-5DBB-731A6B5066B3}"/>
              </a:ext>
            </a:extLst>
          </p:cNvPr>
          <p:cNvGraphicFramePr>
            <a:graphicFrameLocks noGrp="1"/>
          </p:cNvGraphicFramePr>
          <p:nvPr>
            <p:extLst>
              <p:ext uri="{D42A27DB-BD31-4B8C-83A1-F6EECF244321}">
                <p14:modId xmlns:p14="http://schemas.microsoft.com/office/powerpoint/2010/main" val="2009118512"/>
              </p:ext>
            </p:extLst>
          </p:nvPr>
        </p:nvGraphicFramePr>
        <p:xfrm>
          <a:off x="743930" y="2367499"/>
          <a:ext cx="10515599" cy="2011680"/>
        </p:xfrm>
        <a:graphic>
          <a:graphicData uri="http://schemas.openxmlformats.org/drawingml/2006/table">
            <a:tbl>
              <a:tblPr firstRow="1" bandRow="1" bandCol="1">
                <a:tableStyleId>{5C22544A-7EE6-4342-B048-85BDC9FD1C3A}</a:tableStyleId>
              </a:tblPr>
              <a:tblGrid>
                <a:gridCol w="1029379">
                  <a:extLst>
                    <a:ext uri="{9D8B030D-6E8A-4147-A177-3AD203B41FA5}">
                      <a16:colId xmlns:a16="http://schemas.microsoft.com/office/drawing/2014/main" val="351529130"/>
                    </a:ext>
                  </a:extLst>
                </a:gridCol>
                <a:gridCol w="1951170">
                  <a:extLst>
                    <a:ext uri="{9D8B030D-6E8A-4147-A177-3AD203B41FA5}">
                      <a16:colId xmlns:a16="http://schemas.microsoft.com/office/drawing/2014/main" val="1679898286"/>
                    </a:ext>
                  </a:extLst>
                </a:gridCol>
                <a:gridCol w="1021692">
                  <a:extLst>
                    <a:ext uri="{9D8B030D-6E8A-4147-A177-3AD203B41FA5}">
                      <a16:colId xmlns:a16="http://schemas.microsoft.com/office/drawing/2014/main" val="3777246115"/>
                    </a:ext>
                  </a:extLst>
                </a:gridCol>
                <a:gridCol w="1905727">
                  <a:extLst>
                    <a:ext uri="{9D8B030D-6E8A-4147-A177-3AD203B41FA5}">
                      <a16:colId xmlns:a16="http://schemas.microsoft.com/office/drawing/2014/main" val="2757724889"/>
                    </a:ext>
                  </a:extLst>
                </a:gridCol>
                <a:gridCol w="1843584">
                  <a:extLst>
                    <a:ext uri="{9D8B030D-6E8A-4147-A177-3AD203B41FA5}">
                      <a16:colId xmlns:a16="http://schemas.microsoft.com/office/drawing/2014/main" val="514941157"/>
                    </a:ext>
                  </a:extLst>
                </a:gridCol>
                <a:gridCol w="1409252">
                  <a:extLst>
                    <a:ext uri="{9D8B030D-6E8A-4147-A177-3AD203B41FA5}">
                      <a16:colId xmlns:a16="http://schemas.microsoft.com/office/drawing/2014/main" val="1144843939"/>
                    </a:ext>
                  </a:extLst>
                </a:gridCol>
                <a:gridCol w="1354795">
                  <a:extLst>
                    <a:ext uri="{9D8B030D-6E8A-4147-A177-3AD203B41FA5}">
                      <a16:colId xmlns:a16="http://schemas.microsoft.com/office/drawing/2014/main" val="2017994217"/>
                    </a:ext>
                  </a:extLst>
                </a:gridCol>
              </a:tblGrid>
              <a:tr h="0">
                <a:tc>
                  <a:txBody>
                    <a:bodyPr/>
                    <a:lstStyle/>
                    <a:p>
                      <a:pPr>
                        <a:spcBef>
                          <a:spcPts val="180"/>
                        </a:spcBef>
                        <a:spcAft>
                          <a:spcPts val="180"/>
                        </a:spcAft>
                      </a:pPr>
                      <a:r>
                        <a:rPr lang="en-US" sz="1200">
                          <a:effectLst/>
                        </a:rPr>
                        <a:t>Financial Year</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Area</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Population</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Number of pharmacies in latest month of FY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Pharmacies per 100,000 population</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Number of dispensed items</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Items dispensed per head</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616865925"/>
                  </a:ext>
                </a:extLst>
              </a:tr>
              <a:tr h="0">
                <a:tc>
                  <a:txBody>
                    <a:bodyPr/>
                    <a:lstStyle/>
                    <a:p>
                      <a:pPr>
                        <a:spcBef>
                          <a:spcPts val="180"/>
                        </a:spcBef>
                        <a:spcAft>
                          <a:spcPts val="180"/>
                        </a:spcAft>
                      </a:pPr>
                      <a:r>
                        <a:rPr lang="en-US" sz="1200">
                          <a:effectLst/>
                        </a:rPr>
                        <a:t>2021/22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84,021</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19.0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1,205,518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14.3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07514706"/>
                  </a:ext>
                </a:extLst>
              </a:tr>
              <a:tr h="0">
                <a:tc>
                  <a:txBody>
                    <a:bodyPr/>
                    <a:lstStyle/>
                    <a:p>
                      <a:pPr>
                        <a:spcBef>
                          <a:spcPts val="180"/>
                        </a:spcBef>
                        <a:spcAft>
                          <a:spcPts val="180"/>
                        </a:spcAft>
                      </a:pPr>
                      <a:r>
                        <a:rPr lang="en-US" sz="1200">
                          <a:effectLst/>
                        </a:rPr>
                        <a:t>2022/23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86,215</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15</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1,189,308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13.8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9518314"/>
                  </a:ext>
                </a:extLst>
              </a:tr>
              <a:tr h="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86,215</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15</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1,178,781</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13.7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69583075"/>
                  </a:ext>
                </a:extLst>
              </a:tr>
              <a:tr h="0">
                <a:tc>
                  <a:txBody>
                    <a:bodyPr/>
                    <a:lstStyle/>
                    <a:p>
                      <a:pPr>
                        <a:spcBef>
                          <a:spcPts val="180"/>
                        </a:spcBef>
                        <a:spcAft>
                          <a:spcPts val="180"/>
                        </a:spcAft>
                      </a:pPr>
                      <a:r>
                        <a:rPr lang="en-US" sz="1200">
                          <a:effectLst/>
                        </a:rPr>
                        <a:t>2024/25 (8 months)</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15</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dirty="0">
                          <a:effectLst/>
                        </a:rPr>
                        <a:t>788,047</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92886544"/>
                  </a:ext>
                </a:extLst>
              </a:tr>
              <a:tr h="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Bournemouth, Christchurch and Poole</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73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6,978,169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11452261"/>
                  </a:ext>
                </a:extLst>
              </a:tr>
              <a:tr h="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South West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5,811,259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1,107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19.0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99,164,702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17.1</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45193935"/>
                  </a:ext>
                </a:extLst>
              </a:tr>
              <a:tr h="0">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England</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57,690,323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12,009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20.8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1,112,920,890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dirty="0">
                          <a:effectLst/>
                        </a:rPr>
                        <a:t>19.3</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6404209"/>
                  </a:ext>
                </a:extLst>
              </a:tr>
            </a:tbl>
          </a:graphicData>
        </a:graphic>
      </p:graphicFrame>
    </p:spTree>
    <p:extLst>
      <p:ext uri="{BB962C8B-B14F-4D97-AF65-F5344CB8AC3E}">
        <p14:creationId xmlns:p14="http://schemas.microsoft.com/office/powerpoint/2010/main" val="123641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487CAD08-2EB2-BBA3-DB24-03B3289548D8}"/>
              </a:ext>
            </a:extLst>
          </p:cNvPr>
          <p:cNvSpPr txBox="1">
            <a:spLocks noChangeArrowheads="1"/>
          </p:cNvSpPr>
          <p:nvPr/>
        </p:nvSpPr>
        <p:spPr bwMode="auto">
          <a:xfrm>
            <a:off x="611188" y="1126818"/>
            <a:ext cx="4405467" cy="2773965"/>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115000"/>
              </a:lnSpc>
              <a:spcAft>
                <a:spcPts val="1000"/>
              </a:spcAft>
              <a:defRPr/>
            </a:pPr>
            <a:r>
              <a:rPr lang="en-GB" sz="1400" dirty="0">
                <a:latin typeface="+mn-lt"/>
                <a:ea typeface="Calibri" panose="020F0502020204030204" pitchFamily="34" charset="0"/>
                <a:cs typeface="Times New Roman" panose="02020603050405020304" pitchFamily="18" charset="0"/>
              </a:rPr>
              <a:t>The total number of items dispensed in this locality so far in 2024/25 is 788,047. Of the total number of items dispensed in this locality, 69% were prescriptions from GPs located in the same locality. </a:t>
            </a: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51789AB0-D225-6665-8C66-3275019A9C55}"/>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Items Dispensed </a:t>
            </a:r>
          </a:p>
        </p:txBody>
      </p:sp>
      <p:pic>
        <p:nvPicPr>
          <p:cNvPr id="4" name="Picture 3">
            <a:extLst>
              <a:ext uri="{FF2B5EF4-FFF2-40B4-BE49-F238E27FC236}">
                <a16:creationId xmlns:a16="http://schemas.microsoft.com/office/drawing/2014/main" id="{889A65CF-B345-C708-9EA8-64C745BE65DC}"/>
              </a:ext>
            </a:extLst>
          </p:cNvPr>
          <p:cNvPicPr>
            <a:picLocks noChangeAspect="1"/>
          </p:cNvPicPr>
          <p:nvPr/>
        </p:nvPicPr>
        <p:blipFill>
          <a:blip r:embed="rId3"/>
          <a:stretch>
            <a:fillRect/>
          </a:stretch>
        </p:blipFill>
        <p:spPr>
          <a:xfrm>
            <a:off x="6426417" y="1489649"/>
            <a:ext cx="4963218" cy="3524742"/>
          </a:xfrm>
          <a:prstGeom prst="rect">
            <a:avLst/>
          </a:prstGeom>
        </p:spPr>
      </p:pic>
      <p:pic>
        <p:nvPicPr>
          <p:cNvPr id="8" name="Picture 7">
            <a:extLst>
              <a:ext uri="{FF2B5EF4-FFF2-40B4-BE49-F238E27FC236}">
                <a16:creationId xmlns:a16="http://schemas.microsoft.com/office/drawing/2014/main" id="{05D9318C-28E5-F09C-D6A2-DD6BC037AF15}"/>
              </a:ext>
            </a:extLst>
          </p:cNvPr>
          <p:cNvPicPr>
            <a:picLocks noChangeAspect="1"/>
          </p:cNvPicPr>
          <p:nvPr/>
        </p:nvPicPr>
        <p:blipFill>
          <a:blip r:embed="rId4"/>
          <a:stretch>
            <a:fillRect/>
          </a:stretch>
        </p:blipFill>
        <p:spPr>
          <a:xfrm>
            <a:off x="1881594" y="3043413"/>
            <a:ext cx="2981741" cy="171473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F7ACB0-3411-0279-E718-853D84EE6B18}"/>
              </a:ext>
            </a:extLst>
          </p:cNvPr>
          <p:cNvSpPr txBox="1"/>
          <p:nvPr/>
        </p:nvSpPr>
        <p:spPr>
          <a:xfrm>
            <a:off x="675523" y="1322480"/>
            <a:ext cx="4614406" cy="3342325"/>
          </a:xfrm>
          <a:prstGeom prst="rect">
            <a:avLst/>
          </a:prstGeom>
          <a:noFill/>
        </p:spPr>
        <p:txBody>
          <a:bodyPr wrap="square">
            <a:spAutoFit/>
          </a:bodyPr>
          <a:lstStyle/>
          <a:p>
            <a:pPr>
              <a:lnSpc>
                <a:spcPct val="115000"/>
              </a:lnSpc>
              <a:spcAft>
                <a:spcPts val="1000"/>
              </a:spcAft>
              <a:defRPr/>
            </a:pPr>
            <a:r>
              <a:rPr lang="en-GB" sz="1400" b="1" dirty="0">
                <a:ea typeface="Calibri" panose="020F0502020204030204" pitchFamily="34" charset="0"/>
                <a:cs typeface="Times New Roman" panose="02020603050405020304" pitchFamily="18" charset="0"/>
              </a:rPr>
              <a:t>Access to the essential services (core plus supplementary opening hours)</a:t>
            </a:r>
            <a:endParaRPr lang="en-GB" sz="1400" dirty="0">
              <a:ea typeface="Calibri" panose="020F0502020204030204" pitchFamily="34" charset="0"/>
              <a:cs typeface="Times New Roman" panose="02020603050405020304" pitchFamily="18" charset="0"/>
            </a:endParaRPr>
          </a:p>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As of January 2025, in Boscombe Group &amp; Poole East and Bournemouth Group PNA locality, there are: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Four pharmacies open seven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Eight pharmacies open six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Three pharmacies open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pharmacies open before 8:00 at least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Two pharmacies open past 18:30 at least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76789B68-F812-60C8-0C24-C07FEC2E4FAD}"/>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Pharmacy Opening Times</a:t>
            </a:r>
          </a:p>
        </p:txBody>
      </p:sp>
      <p:pic>
        <p:nvPicPr>
          <p:cNvPr id="4" name="Picture 3">
            <a:extLst>
              <a:ext uri="{FF2B5EF4-FFF2-40B4-BE49-F238E27FC236}">
                <a16:creationId xmlns:a16="http://schemas.microsoft.com/office/drawing/2014/main" id="{92ABBB3C-67B0-68BC-CD6D-61D3391DBE31}"/>
              </a:ext>
            </a:extLst>
          </p:cNvPr>
          <p:cNvPicPr>
            <a:picLocks noChangeAspect="1"/>
          </p:cNvPicPr>
          <p:nvPr/>
        </p:nvPicPr>
        <p:blipFill>
          <a:blip r:embed="rId3"/>
          <a:stretch>
            <a:fillRect/>
          </a:stretch>
        </p:blipFill>
        <p:spPr>
          <a:xfrm>
            <a:off x="5662185" y="1907696"/>
            <a:ext cx="6328196" cy="3950550"/>
          </a:xfrm>
          <a:prstGeom prst="rect">
            <a:avLst/>
          </a:prstGeom>
        </p:spPr>
      </p:pic>
      <p:sp>
        <p:nvSpPr>
          <p:cNvPr id="3" name="TextBox 2">
            <a:extLst>
              <a:ext uri="{FF2B5EF4-FFF2-40B4-BE49-F238E27FC236}">
                <a16:creationId xmlns:a16="http://schemas.microsoft.com/office/drawing/2014/main" id="{B3E8C9C5-51CC-1FA4-2043-0C1867B48B88}"/>
              </a:ext>
            </a:extLst>
          </p:cNvPr>
          <p:cNvSpPr txBox="1"/>
          <p:nvPr/>
        </p:nvSpPr>
        <p:spPr>
          <a:xfrm>
            <a:off x="6600481" y="1136470"/>
            <a:ext cx="44516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900"/>
              </a:spcBef>
              <a:spcAft>
                <a:spcPts val="900"/>
              </a:spcAft>
              <a:buClrTx/>
              <a:buSzTx/>
              <a:buFontTx/>
              <a:buNone/>
              <a:tabLst/>
              <a:defRPr/>
            </a:pPr>
            <a:r>
              <a:rPr kumimoji="0" lang="en-US" sz="1400" b="0" i="0" u="none" strike="noStrike" kern="1200" cap="none" spc="0" normalizeH="0" baseline="0" noProof="0" dirty="0">
                <a:ln>
                  <a:noFill/>
                </a:ln>
                <a:solidFill>
                  <a:srgbClr val="09476D"/>
                </a:solidFill>
                <a:effectLst/>
                <a:uLnTx/>
                <a:uFillTx/>
                <a:latin typeface="Arial" panose="020B0604020202020204" pitchFamily="34" charset="0"/>
                <a:ea typeface="Cambria" panose="02040503050406030204" pitchFamily="18" charset="0"/>
                <a:cs typeface="Times New Roman" panose="02020603050405020304" pitchFamily="18" charset="0"/>
              </a:rPr>
              <a:t>Boscombe &amp; Poole East PNA Locality pharmacy coverage across the week, January 2025</a:t>
            </a:r>
            <a:endParaRPr kumimoji="0" lang="en-GB" sz="1400" b="0" i="0" u="none" strike="noStrike" kern="1200" cap="none" spc="0" normalizeH="0" baseline="0" noProof="0" dirty="0">
              <a:ln>
                <a:noFill/>
              </a:ln>
              <a:solidFill>
                <a:srgbClr val="09476D"/>
              </a:solidFill>
              <a:effectLst/>
              <a:uLnTx/>
              <a:uFillTx/>
              <a:latin typeface="Arial" panose="020B0604020202020204" pitchFamily="34" charset="0"/>
              <a:ea typeface="Cambria" panose="020405030504060302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3DABE-C8DE-0E31-11A4-762F11C8FA7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0F0337C-AC3B-1296-2DA7-622DF751D326}"/>
              </a:ext>
            </a:extLst>
          </p:cNvPr>
          <p:cNvSpPr txBox="1">
            <a:spLocks noChangeArrowheads="1"/>
          </p:cNvSpPr>
          <p:nvPr/>
        </p:nvSpPr>
        <p:spPr bwMode="auto">
          <a:xfrm>
            <a:off x="611188" y="864968"/>
            <a:ext cx="8358187" cy="6237477"/>
          </a:xfrm>
          <a:prstGeom prst="rect">
            <a:avLst/>
          </a:prstGeom>
          <a:no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Below is a summary of the provision of advanced and enhanced services in Boscombe &amp; Poole East and Bournemouth Group PNA locality as of January 2025.</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New Medicine Service</a:t>
            </a:r>
            <a:r>
              <a:rPr lang="en-US" sz="1400" dirty="0">
                <a:effectLst/>
                <a:latin typeface="Arial" panose="020B0604020202020204" pitchFamily="34" charset="0"/>
                <a:ea typeface="Cambria" panose="02040503050406030204" pitchFamily="18" charset="0"/>
                <a:cs typeface="Times New Roman" panose="02020603050405020304" pitchFamily="18" charset="0"/>
              </a:rPr>
              <a:t> (NMS) accreditation: 14 pharmacies. In 2023/24 (the last full year of data), there were 3,719 NMSs undertaken.</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Specialist Medicines Provider</a:t>
            </a:r>
            <a:r>
              <a:rPr lang="en-US" sz="1400" dirty="0">
                <a:effectLst/>
                <a:latin typeface="Arial" panose="020B0604020202020204" pitchFamily="34" charset="0"/>
                <a:ea typeface="Cambria" panose="02040503050406030204" pitchFamily="18" charset="0"/>
                <a:cs typeface="Times New Roman" panose="02020603050405020304" pitchFamily="18" charset="0"/>
              </a:rPr>
              <a:t>: No pharmacies.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Influenza vaccination</a:t>
            </a:r>
            <a:r>
              <a:rPr lang="en-US" sz="1400" dirty="0">
                <a:effectLst/>
                <a:latin typeface="Arial" panose="020B0604020202020204" pitchFamily="34" charset="0"/>
                <a:ea typeface="Cambria" panose="02040503050406030204" pitchFamily="18" charset="0"/>
                <a:cs typeface="Times New Roman" panose="02020603050405020304" pitchFamily="18" charset="0"/>
              </a:rPr>
              <a:t>: 12 pharmacies providing this advanced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r>
              <a:rPr lang="en-GB" sz="1400" b="1" dirty="0">
                <a:latin typeface="Arial" panose="020B0604020202020204" pitchFamily="34" charset="0"/>
                <a:ea typeface="Calibri" panose="020F0502020204030204" pitchFamily="34" charset="0"/>
                <a:cs typeface="Arial" panose="020B0604020202020204" pitchFamily="34" charset="0"/>
              </a:rPr>
              <a:t>Stoma appliance customisation</a:t>
            </a:r>
            <a:r>
              <a:rPr lang="en-GB" sz="1400" dirty="0">
                <a:latin typeface="Arial" panose="020B0604020202020204" pitchFamily="34" charset="0"/>
                <a:ea typeface="Calibri" panose="020F0502020204030204" pitchFamily="34" charset="0"/>
                <a:cs typeface="Arial" panose="020B0604020202020204" pitchFamily="34" charset="0"/>
              </a:rPr>
              <a:t>: One pharmacy providing this service. </a:t>
            </a: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Appliance Use Reviews</a:t>
            </a:r>
            <a:r>
              <a:rPr lang="en-US" sz="1400" dirty="0">
                <a:effectLst/>
                <a:latin typeface="Arial" panose="020B0604020202020204" pitchFamily="34" charset="0"/>
                <a:ea typeface="Cambria" panose="02040503050406030204" pitchFamily="18" charset="0"/>
                <a:cs typeface="Times New Roman" panose="02020603050405020304" pitchFamily="18" charset="0"/>
              </a:rPr>
              <a:t>: One pharmacy providing this service. Many appliances will be dispensed by DACs based around the country, which may provide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NHS Pharmacy contraception</a:t>
            </a:r>
            <a:r>
              <a:rPr lang="en-US" sz="1400" dirty="0">
                <a:effectLst/>
                <a:latin typeface="Arial" panose="020B0604020202020204" pitchFamily="34" charset="0"/>
                <a:ea typeface="Cambria" panose="02040503050406030204" pitchFamily="18" charset="0"/>
                <a:cs typeface="Times New Roman" panose="02020603050405020304" pitchFamily="18" charset="0"/>
              </a:rPr>
              <a:t>: 10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Lateral Flow Device test supply</a:t>
            </a:r>
            <a:r>
              <a:rPr lang="en-US" sz="1400" dirty="0">
                <a:effectLst/>
                <a:latin typeface="Arial" panose="020B0604020202020204" pitchFamily="34" charset="0"/>
                <a:ea typeface="Cambria" panose="02040503050406030204" pitchFamily="18" charset="0"/>
                <a:cs typeface="Times New Roman" panose="02020603050405020304" pitchFamily="18" charset="0"/>
              </a:rPr>
              <a:t>: 10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Hypertension Case-Finding</a:t>
            </a:r>
            <a:r>
              <a:rPr lang="en-US" sz="1400" dirty="0">
                <a:effectLst/>
                <a:latin typeface="Arial" panose="020B0604020202020204" pitchFamily="34" charset="0"/>
                <a:ea typeface="Cambria" panose="02040503050406030204" pitchFamily="18" charset="0"/>
                <a:cs typeface="Times New Roman" panose="02020603050405020304" pitchFamily="18" charset="0"/>
              </a:rPr>
              <a:t>: 11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spcBef>
                <a:spcPts val="900"/>
              </a:spcBef>
              <a:spcAft>
                <a:spcPts val="900"/>
              </a:spcAft>
            </a:pPr>
            <a:r>
              <a:rPr lang="en-US" sz="1400" b="1" dirty="0">
                <a:effectLst/>
                <a:latin typeface="Arial" panose="020B0604020202020204" pitchFamily="34" charset="0"/>
                <a:ea typeface="Cambria" panose="02040503050406030204" pitchFamily="18" charset="0"/>
                <a:cs typeface="Times New Roman" panose="02020603050405020304" pitchFamily="18" charset="0"/>
              </a:rPr>
              <a:t>Stop Smoking</a:t>
            </a:r>
            <a:r>
              <a:rPr lang="en-US" sz="1400" dirty="0">
                <a:effectLst/>
                <a:latin typeface="Arial" panose="020B0604020202020204" pitchFamily="34" charset="0"/>
                <a:ea typeface="Cambria" panose="02040503050406030204" pitchFamily="18" charset="0"/>
                <a:cs typeface="Times New Roman" panose="02020603050405020304" pitchFamily="18" charset="0"/>
              </a:rPr>
              <a:t>: 14 pharmacies providing this service.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C44EA199-BE25-1473-847A-C550F3864049}"/>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Provision of Services</a:t>
            </a:r>
          </a:p>
        </p:txBody>
      </p:sp>
    </p:spTree>
    <p:extLst>
      <p:ext uri="{BB962C8B-B14F-4D97-AF65-F5344CB8AC3E}">
        <p14:creationId xmlns:p14="http://schemas.microsoft.com/office/powerpoint/2010/main" val="231851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738EE-F3A1-8022-8112-76559CEC5E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E6BAB76-E8ED-B1E4-DE1C-50BDB00D5993}"/>
              </a:ext>
            </a:extLst>
          </p:cNvPr>
          <p:cNvSpPr txBox="1"/>
          <p:nvPr/>
        </p:nvSpPr>
        <p:spPr>
          <a:xfrm>
            <a:off x="6066041" y="5729852"/>
            <a:ext cx="4238625" cy="276999"/>
          </a:xfrm>
          <a:prstGeom prst="rect">
            <a:avLst/>
          </a:prstGeom>
          <a:noFill/>
        </p:spPr>
        <p:txBody>
          <a:bodyPr>
            <a:spAutoFit/>
          </a:bodyPr>
          <a:lstStyle/>
          <a:p>
            <a:pPr>
              <a:defRPr/>
            </a:pPr>
            <a:r>
              <a:rPr lang="en-GB" sz="1200" dirty="0"/>
              <a:t>Source: Mid Year Population Estimates 2022</a:t>
            </a:r>
          </a:p>
        </p:txBody>
      </p:sp>
      <p:sp>
        <p:nvSpPr>
          <p:cNvPr id="3" name="TextBox 2">
            <a:extLst>
              <a:ext uri="{FF2B5EF4-FFF2-40B4-BE49-F238E27FC236}">
                <a16:creationId xmlns:a16="http://schemas.microsoft.com/office/drawing/2014/main" id="{F79FBD3E-4EF5-BCA8-CC27-720A1B9CE536}"/>
              </a:ext>
            </a:extLst>
          </p:cNvPr>
          <p:cNvSpPr txBox="1"/>
          <p:nvPr/>
        </p:nvSpPr>
        <p:spPr>
          <a:xfrm>
            <a:off x="539749" y="1606549"/>
            <a:ext cx="3147347" cy="3954929"/>
          </a:xfrm>
          <a:prstGeom prst="rect">
            <a:avLst/>
          </a:prstGeom>
          <a:noFill/>
        </p:spPr>
        <p:txBody>
          <a:bodyPr wrap="square">
            <a:spAutoFit/>
          </a:bodyPr>
          <a:lstStyle/>
          <a:p>
            <a:pPr>
              <a:defRPr/>
            </a:pPr>
            <a:r>
              <a:rPr lang="en-GB" sz="1400" dirty="0">
                <a:latin typeface="+mn-lt"/>
              </a:rPr>
              <a:t>Mid year resident population data show that there are approximately </a:t>
            </a:r>
            <a:r>
              <a:rPr lang="en-GB" sz="1400" dirty="0"/>
              <a:t>81</a:t>
            </a:r>
            <a:r>
              <a:rPr lang="en-GB" sz="1400" dirty="0">
                <a:latin typeface="+mn-lt"/>
              </a:rPr>
              <a:t>,200 people resident in the Mid-Bournemouth, Wallisdown and Kinson </a:t>
            </a:r>
            <a:r>
              <a:rPr lang="en-GB" sz="1400" dirty="0"/>
              <a:t>PNA Locality</a:t>
            </a:r>
            <a:r>
              <a:rPr lang="en-GB" sz="1400" dirty="0">
                <a:latin typeface="+mn-lt"/>
              </a:rPr>
              <a:t> (</a:t>
            </a:r>
            <a:r>
              <a:rPr lang="en-GB" sz="1400" dirty="0"/>
              <a:t>41</a:t>
            </a:r>
            <a:r>
              <a:rPr lang="en-GB" sz="1400" dirty="0">
                <a:latin typeface="+mn-lt"/>
              </a:rPr>
              <a:t>,100 males and 4</a:t>
            </a:r>
            <a:r>
              <a:rPr lang="en-GB" sz="1400" dirty="0"/>
              <a:t>0</a:t>
            </a:r>
            <a:r>
              <a:rPr lang="en-GB" sz="1400" dirty="0">
                <a:latin typeface="+mn-lt"/>
              </a:rPr>
              <a:t>,100 females).</a:t>
            </a:r>
          </a:p>
          <a:p>
            <a:pPr>
              <a:defRPr/>
            </a:pPr>
            <a:endParaRPr lang="en-GB" sz="1400" dirty="0">
              <a:latin typeface="+mn-lt"/>
            </a:endParaRPr>
          </a:p>
          <a:p>
            <a:pPr>
              <a:defRPr/>
            </a:pPr>
            <a:r>
              <a:rPr lang="en-GB" sz="1400" dirty="0">
                <a:latin typeface="+mn-lt"/>
              </a:rPr>
              <a:t>49% of its residents are female, 51% are male. 16% are 65 years and older.</a:t>
            </a:r>
          </a:p>
          <a:p>
            <a:pPr>
              <a:defRPr/>
            </a:pPr>
            <a:endParaRPr lang="en-GB" sz="1400" dirty="0">
              <a:latin typeface="+mn-lt"/>
            </a:endParaRPr>
          </a:p>
          <a:p>
            <a:pPr>
              <a:defRPr/>
            </a:pPr>
            <a:r>
              <a:rPr lang="en-GB" sz="1400" dirty="0">
                <a:latin typeface="+mn-lt"/>
              </a:rPr>
              <a:t>Compared to the BCP average, it has a </a:t>
            </a:r>
            <a:r>
              <a:rPr lang="en-GB" sz="1400" dirty="0"/>
              <a:t>lower </a:t>
            </a:r>
            <a:r>
              <a:rPr lang="en-GB" sz="1400" dirty="0">
                <a:latin typeface="+mn-lt"/>
              </a:rPr>
              <a:t>proportion of people aged </a:t>
            </a:r>
            <a:r>
              <a:rPr lang="en-GB" sz="1400" dirty="0"/>
              <a:t>15-44</a:t>
            </a:r>
            <a:r>
              <a:rPr lang="en-GB" sz="1400" dirty="0">
                <a:latin typeface="+mn-lt"/>
              </a:rPr>
              <a:t> and a </a:t>
            </a:r>
            <a:r>
              <a:rPr lang="en-GB" sz="1400" dirty="0"/>
              <a:t>lower</a:t>
            </a:r>
            <a:r>
              <a:rPr lang="en-GB" sz="1400" dirty="0">
                <a:latin typeface="+mn-lt"/>
              </a:rPr>
              <a:t> proportion of people aged 65 &amp; over. </a:t>
            </a: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b="1" dirty="0">
              <a:solidFill>
                <a:srgbClr val="000000"/>
              </a:solidFill>
              <a:latin typeface="Arial"/>
              <a:ea typeface="ＭＳ Ｐゴシック" panose="020B0600070205080204" pitchFamily="34" charset="-128"/>
            </a:endParaRPr>
          </a:p>
        </p:txBody>
      </p:sp>
      <p:sp>
        <p:nvSpPr>
          <p:cNvPr id="7" name="Title 1">
            <a:extLst>
              <a:ext uri="{FF2B5EF4-FFF2-40B4-BE49-F238E27FC236}">
                <a16:creationId xmlns:a16="http://schemas.microsoft.com/office/drawing/2014/main" id="{799CA214-899D-9E29-C061-BD24EF179189}"/>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4" name="Picture 3">
            <a:extLst>
              <a:ext uri="{FF2B5EF4-FFF2-40B4-BE49-F238E27FC236}">
                <a16:creationId xmlns:a16="http://schemas.microsoft.com/office/drawing/2014/main" id="{A7F24B72-1059-F401-12D6-6BBF527AAEBE}"/>
              </a:ext>
            </a:extLst>
          </p:cNvPr>
          <p:cNvPicPr>
            <a:picLocks noChangeAspect="1"/>
          </p:cNvPicPr>
          <p:nvPr/>
        </p:nvPicPr>
        <p:blipFill>
          <a:blip r:embed="rId3"/>
          <a:stretch>
            <a:fillRect/>
          </a:stretch>
        </p:blipFill>
        <p:spPr>
          <a:xfrm>
            <a:off x="5074849" y="254481"/>
            <a:ext cx="6221007" cy="5223024"/>
          </a:xfrm>
          <a:prstGeom prst="rect">
            <a:avLst/>
          </a:prstGeom>
        </p:spPr>
      </p:pic>
    </p:spTree>
    <p:extLst>
      <p:ext uri="{BB962C8B-B14F-4D97-AF65-F5344CB8AC3E}">
        <p14:creationId xmlns:p14="http://schemas.microsoft.com/office/powerpoint/2010/main" val="69928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02234A-32B9-F4E9-713F-369005D2E9F7}"/>
              </a:ext>
            </a:extLst>
          </p:cNvPr>
          <p:cNvSpPr txBox="1"/>
          <p:nvPr/>
        </p:nvSpPr>
        <p:spPr>
          <a:xfrm>
            <a:off x="611188" y="1014041"/>
            <a:ext cx="4579621" cy="4493538"/>
          </a:xfrm>
          <a:prstGeom prst="rect">
            <a:avLst/>
          </a:prstGeom>
          <a:noFill/>
        </p:spPr>
        <p:txBody>
          <a:bodyPr wrap="square">
            <a:spAutoFit/>
          </a:bodyPr>
          <a:lstStyle/>
          <a:p>
            <a:pPr>
              <a:defRPr/>
            </a:pPr>
            <a:endParaRPr lang="en-GB" sz="1200" dirty="0"/>
          </a:p>
          <a:p>
            <a:pPr>
              <a:defRPr/>
            </a:pPr>
            <a:r>
              <a:rPr lang="en-GB" sz="1400" dirty="0"/>
              <a:t>The area covered by the PNA Locality is largely </a:t>
            </a:r>
            <a:r>
              <a:rPr lang="en-GB" sz="1400" dirty="0" err="1"/>
              <a:t>largely</a:t>
            </a:r>
            <a:r>
              <a:rPr lang="en-GB" sz="1400" dirty="0"/>
              <a:t> urban with the highest population density around Boscombe, Pokesdown, </a:t>
            </a:r>
            <a:r>
              <a:rPr lang="en-GB" sz="1400" dirty="0" err="1"/>
              <a:t>Springbourne</a:t>
            </a:r>
            <a:r>
              <a:rPr lang="en-GB" sz="1400" dirty="0"/>
              <a:t> and Lansdowne.</a:t>
            </a:r>
          </a:p>
          <a:p>
            <a:pPr>
              <a:defRPr/>
            </a:pPr>
            <a:endParaRPr lang="en-GB" sz="1400" dirty="0"/>
          </a:p>
          <a:p>
            <a:pPr>
              <a:defRPr/>
            </a:pPr>
            <a:r>
              <a:rPr lang="en-GB" sz="1400" dirty="0"/>
              <a:t>Over the next 3 years from 2025-28 projections suggest the population of the BCP area overall will increase by 2.6 thousand (0.7%).</a:t>
            </a:r>
          </a:p>
          <a:p>
            <a:pPr>
              <a:defRPr/>
            </a:pPr>
            <a:endParaRPr lang="en-GB" sz="1400" dirty="0"/>
          </a:p>
          <a:p>
            <a:pPr>
              <a:defRPr/>
            </a:pPr>
            <a:r>
              <a:rPr lang="en-GB" sz="1400" dirty="0"/>
              <a:t>This growth is driven by increases in the population aged over 65, with the number of children and young people (aged 0-16) projected to decrease.</a:t>
            </a:r>
          </a:p>
          <a:p>
            <a:pPr>
              <a:defRPr/>
            </a:pPr>
            <a:endParaRPr lang="en-GB" sz="1400" dirty="0"/>
          </a:p>
          <a:p>
            <a:pPr>
              <a:defRPr/>
            </a:pPr>
            <a:r>
              <a:rPr lang="en-GB" sz="1400" dirty="0"/>
              <a:t>The number of over 65s is projected to increase by almost 5.2 thousand (6%) to 2025, compared to a decrease of around 2.6 thousand of children and young people. The working age population is forecast to remain roughly unchanged. By 2025 those aged 65+ will account for 24% of the overall population. </a:t>
            </a:r>
          </a:p>
          <a:p>
            <a:pPr>
              <a:defRPr/>
            </a:pPr>
            <a:endParaRPr lang="en-GB" sz="1100" dirty="0"/>
          </a:p>
          <a:p>
            <a:pPr>
              <a:defRPr/>
            </a:pPr>
            <a:endParaRPr lang="en-GB" sz="1100" dirty="0"/>
          </a:p>
        </p:txBody>
      </p:sp>
      <p:sp>
        <p:nvSpPr>
          <p:cNvPr id="8" name="Title 1">
            <a:extLst>
              <a:ext uri="{FF2B5EF4-FFF2-40B4-BE49-F238E27FC236}">
                <a16:creationId xmlns:a16="http://schemas.microsoft.com/office/drawing/2014/main" id="{D6067EB8-DD70-2D4E-E982-2F2C80564F92}"/>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3" name="Picture 2">
            <a:extLst>
              <a:ext uri="{FF2B5EF4-FFF2-40B4-BE49-F238E27FC236}">
                <a16:creationId xmlns:a16="http://schemas.microsoft.com/office/drawing/2014/main" id="{7B76005F-8B85-843D-EBE7-22B8605A4CEF}"/>
              </a:ext>
            </a:extLst>
          </p:cNvPr>
          <p:cNvPicPr>
            <a:picLocks noChangeAspect="1"/>
          </p:cNvPicPr>
          <p:nvPr/>
        </p:nvPicPr>
        <p:blipFill>
          <a:blip r:embed="rId3"/>
          <a:stretch>
            <a:fillRect/>
          </a:stretch>
        </p:blipFill>
        <p:spPr>
          <a:xfrm>
            <a:off x="5524518" y="1136431"/>
            <a:ext cx="6354062" cy="3877216"/>
          </a:xfrm>
          <a:prstGeom prst="rect">
            <a:avLst/>
          </a:prstGeom>
        </p:spPr>
      </p:pic>
    </p:spTree>
  </p:cSld>
  <p:clrMapOvr>
    <a:masterClrMapping/>
  </p:clrMapOvr>
</p:sld>
</file>

<file path=ppt/theme/theme1.xml><?xml version="1.0" encoding="utf-8"?>
<a:theme xmlns:a="http://schemas.openxmlformats.org/drawingml/2006/main" name="1_Office Theme">
  <a:themeElements>
    <a:clrScheme name="Custom 1">
      <a:dk1>
        <a:srgbClr val="09476D"/>
      </a:dk1>
      <a:lt1>
        <a:sysClr val="window" lastClr="FFFFFF"/>
      </a:lt1>
      <a:dk2>
        <a:srgbClr val="09476D"/>
      </a:dk2>
      <a:lt2>
        <a:srgbClr val="E7E6E6"/>
      </a:lt2>
      <a:accent1>
        <a:srgbClr val="361E54"/>
      </a:accent1>
      <a:accent2>
        <a:srgbClr val="51B075"/>
      </a:accent2>
      <a:accent3>
        <a:srgbClr val="16ACE3"/>
      </a:accent3>
      <a:accent4>
        <a:srgbClr val="C4D600"/>
      </a:accent4>
      <a:accent5>
        <a:srgbClr val="E2EFD9"/>
      </a:accent5>
      <a:accent6>
        <a:srgbClr val="B4C6E7"/>
      </a:accent6>
      <a:hlink>
        <a:srgbClr val="0563C1"/>
      </a:hlink>
      <a:folHlink>
        <a:srgbClr val="954F72"/>
      </a:folHlink>
    </a:clrScheme>
    <a:fontScheme name="Custom 1">
      <a:majorFont>
        <a:latin typeface="Avenir Next LT Pr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E0E95065503747A60F0DBED5E1FA88" ma:contentTypeVersion="10" ma:contentTypeDescription="Create a new document." ma:contentTypeScope="" ma:versionID="5181c9870b5b83b8b24af24f7664a04c">
  <xsd:schema xmlns:xsd="http://www.w3.org/2001/XMLSchema" xmlns:xs="http://www.w3.org/2001/XMLSchema" xmlns:p="http://schemas.microsoft.com/office/2006/metadata/properties" xmlns:ns2="1d907ba8-e203-411a-afc2-a153e8a312ed" targetNamespace="http://schemas.microsoft.com/office/2006/metadata/properties" ma:root="true" ma:fieldsID="6929936663302b397975abd286a206d4" ns2:_="">
    <xsd:import namespace="1d907ba8-e203-411a-afc2-a153e8a312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07ba8-e203-411a-afc2-a153e8a31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f3f5272-f8b9-4632-9b56-061d0e36806b"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d907ba8-e203-411a-afc2-a153e8a312e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0DB0187-BD71-4085-A6BF-086154663011}"/>
</file>

<file path=customXml/itemProps2.xml><?xml version="1.0" encoding="utf-8"?>
<ds:datastoreItem xmlns:ds="http://schemas.openxmlformats.org/officeDocument/2006/customXml" ds:itemID="{3A430F85-A3D9-456C-A0A0-8B9597F8B650}"/>
</file>

<file path=customXml/itemProps3.xml><?xml version="1.0" encoding="utf-8"?>
<ds:datastoreItem xmlns:ds="http://schemas.openxmlformats.org/officeDocument/2006/customXml" ds:itemID="{7C296C8E-C3D3-44CD-A47B-85E9BED31F99}"/>
</file>

<file path=docProps/app.xml><?xml version="1.0" encoding="utf-8"?>
<Properties xmlns="http://schemas.openxmlformats.org/officeDocument/2006/extended-properties" xmlns:vt="http://schemas.openxmlformats.org/officeDocument/2006/docPropsVTypes">
  <TotalTime>561</TotalTime>
  <Words>1463</Words>
  <Application>Microsoft Office PowerPoint</Application>
  <PresentationFormat>Widescreen</PresentationFormat>
  <Paragraphs>178</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Aptos</vt:lpstr>
      <vt:lpstr>Arial</vt:lpstr>
      <vt:lpstr>Avenir Next LT Pro</vt:lpstr>
      <vt:lpstr>Avenir Next LT Pro Demi</vt:lpstr>
      <vt:lpstr>Calibri</vt:lpstr>
      <vt:lpstr>1_Office Theme</vt:lpstr>
      <vt:lpstr>PowerPoint Presentation</vt:lpstr>
      <vt:lpstr>Introduction </vt:lpstr>
      <vt:lpstr>Number of Pharmacies </vt:lpstr>
      <vt:lpstr>Number of Pharmacies </vt:lpstr>
      <vt:lpstr>Number of Items Dispensed </vt:lpstr>
      <vt:lpstr>Pharmacy Opening Times</vt:lpstr>
      <vt:lpstr>Provision of Services</vt:lpstr>
      <vt:lpstr>Demographics</vt:lpstr>
      <vt:lpstr>Demographics</vt:lpstr>
      <vt:lpstr>Demographics</vt:lpstr>
      <vt:lpstr>Demographics</vt:lpstr>
      <vt:lpstr>Housing</vt:lpstr>
      <vt:lpstr>Deprivation</vt:lpstr>
      <vt:lpstr>Health and Wider Determinants</vt:lpstr>
      <vt:lpstr>Health and Wider Determinants</vt:lpstr>
      <vt:lpstr>Health and Wider Determinants</vt:lpstr>
      <vt:lpstr>Health and Wider Determinants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Lee Robertson</dc:creator>
  <cp:lastModifiedBy>Lee Robertson</cp:lastModifiedBy>
  <cp:revision>6</cp:revision>
  <dcterms:created xsi:type="dcterms:W3CDTF">2025-03-05T13:26:09Z</dcterms:created>
  <dcterms:modified xsi:type="dcterms:W3CDTF">2025-03-17T20:22:15Z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0x01010008E0E95065503747A60F0DBED5E1FA88</vt:lpwstr>
  </property>
</Properties>
</file>